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8" r:id="rId2"/>
    <p:sldId id="296" r:id="rId3"/>
    <p:sldId id="294" r:id="rId4"/>
    <p:sldId id="320" r:id="rId5"/>
    <p:sldId id="350" r:id="rId6"/>
    <p:sldId id="352" r:id="rId7"/>
    <p:sldId id="326" r:id="rId8"/>
    <p:sldId id="324" r:id="rId9"/>
    <p:sldId id="321" r:id="rId10"/>
    <p:sldId id="322" r:id="rId11"/>
    <p:sldId id="327" r:id="rId12"/>
    <p:sldId id="328" r:id="rId13"/>
    <p:sldId id="329" r:id="rId14"/>
    <p:sldId id="315" r:id="rId15"/>
    <p:sldId id="317" r:id="rId16"/>
    <p:sldId id="286" r:id="rId17"/>
    <p:sldId id="330" r:id="rId18"/>
    <p:sldId id="331" r:id="rId19"/>
    <p:sldId id="332" r:id="rId20"/>
    <p:sldId id="333" r:id="rId21"/>
    <p:sldId id="334" r:id="rId22"/>
    <p:sldId id="335" r:id="rId23"/>
    <p:sldId id="282" r:id="rId24"/>
    <p:sldId id="336" r:id="rId25"/>
    <p:sldId id="340" r:id="rId26"/>
    <p:sldId id="341" r:id="rId27"/>
    <p:sldId id="339" r:id="rId28"/>
    <p:sldId id="344" r:id="rId29"/>
    <p:sldId id="343" r:id="rId30"/>
    <p:sldId id="345" r:id="rId31"/>
    <p:sldId id="342" r:id="rId32"/>
    <p:sldId id="325" r:id="rId33"/>
    <p:sldId id="338" r:id="rId34"/>
    <p:sldId id="323" r:id="rId35"/>
    <p:sldId id="351" r:id="rId36"/>
    <p:sldId id="337" r:id="rId37"/>
    <p:sldId id="349" r:id="rId38"/>
    <p:sldId id="348" r:id="rId39"/>
    <p:sldId id="347" r:id="rId40"/>
    <p:sldId id="346" r:id="rId41"/>
    <p:sldId id="281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83307"/>
  </p:normalViewPr>
  <p:slideViewPr>
    <p:cSldViewPr snapToGrid="0">
      <p:cViewPr>
        <p:scale>
          <a:sx n="100" d="100"/>
          <a:sy n="100" d="100"/>
        </p:scale>
        <p:origin x="127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763AE-E3AA-A044-A006-EE5C86695EDD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DD0DF-9146-5F47-9600-44E896FA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7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DD0DF-9146-5F47-9600-44E896FA15A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4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DD0DF-9146-5F47-9600-44E896FA15A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2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87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7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0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2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3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9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8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4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8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7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234C8-C8C4-4511-B3CD-72C776BB8C76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8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kiv.instrao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99BB3-988B-AC8D-9D34-5233973F3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000" y="2728118"/>
            <a:ext cx="6934200" cy="1071563"/>
          </a:xfrm>
        </p:spPr>
        <p:txBody>
          <a:bodyPr>
            <a:normAutofit fontScale="90000"/>
          </a:bodyPr>
          <a:lstStyle/>
          <a:p>
            <a:r>
              <a:rPr lang="ky-KG" dirty="0">
                <a:solidFill>
                  <a:srgbClr val="034EA2"/>
                </a:solidFill>
                <a:latin typeface="Century Gothic" panose="020B0502020202020204" pitchFamily="34" charset="0"/>
              </a:rPr>
              <a:t>Финансовая грамотность и математика</a:t>
            </a:r>
            <a:endParaRPr lang="ru-RU" dirty="0">
              <a:solidFill>
                <a:srgbClr val="034EA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5E21B-D818-05BA-F381-237672504AF1}"/>
              </a:ext>
            </a:extLst>
          </p:cNvPr>
          <p:cNvSpPr txBox="1"/>
          <p:nvPr/>
        </p:nvSpPr>
        <p:spPr>
          <a:xfrm>
            <a:off x="5130799" y="4305300"/>
            <a:ext cx="227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34EA2"/>
                </a:solidFill>
                <a:latin typeface="Century Gothic" panose="020B0502020202020204" pitchFamily="34" charset="0"/>
              </a:rPr>
              <a:t>Рутковская </a:t>
            </a:r>
          </a:p>
          <a:p>
            <a:r>
              <a:rPr lang="ru-RU" dirty="0">
                <a:solidFill>
                  <a:srgbClr val="034EA2"/>
                </a:solidFill>
                <a:latin typeface="Century Gothic" panose="020B0502020202020204" pitchFamily="34" charset="0"/>
              </a:rPr>
              <a:t>Елена </a:t>
            </a:r>
            <a:r>
              <a:rPr lang="ru-RU" dirty="0" err="1">
                <a:solidFill>
                  <a:srgbClr val="034EA2"/>
                </a:solidFill>
                <a:latin typeface="Century Gothic" panose="020B0502020202020204" pitchFamily="34" charset="0"/>
              </a:rPr>
              <a:t>Лазаревна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C7736-594C-4504-2CF5-A09B6C875485}"/>
              </a:ext>
            </a:extLst>
          </p:cNvPr>
          <p:cNvSpPr txBox="1"/>
          <p:nvPr/>
        </p:nvSpPr>
        <p:spPr>
          <a:xfrm>
            <a:off x="4178300" y="6223000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b="1" dirty="0">
                <a:solidFill>
                  <a:srgbClr val="034EA2"/>
                </a:solidFill>
                <a:latin typeface="Century Gothic" panose="020B0502020202020204" pitchFamily="34" charset="0"/>
              </a:rPr>
              <a:t>Иссык-Куль 2022</a:t>
            </a:r>
            <a:endParaRPr lang="ru-RU" b="1" dirty="0">
              <a:solidFill>
                <a:srgbClr val="034EA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2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7663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Пример. Новые джинсы</a:t>
            </a: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>
            <a:normAutofit/>
          </a:bodyPr>
          <a:lstStyle/>
          <a:p>
            <a:endParaRPr lang="ky-KG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8FEA3-F7CF-D7FC-B557-9C5EF3BB0A01}"/>
              </a:ext>
            </a:extLst>
          </p:cNvPr>
          <p:cNvSpPr txBox="1"/>
          <p:nvPr/>
        </p:nvSpPr>
        <p:spPr>
          <a:xfrm>
            <a:off x="1219200" y="1525191"/>
            <a:ext cx="6705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Где выгоднее купить одни джинсы и где выгоднее купить двое джинсов? </a:t>
            </a:r>
          </a:p>
          <a:p>
            <a:pPr marL="457200" indent="21590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indent="215900" algn="just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Приведите два способа рассуждения. </a:t>
            </a:r>
          </a:p>
          <a:p>
            <a:pPr marL="457200" indent="215900" algn="just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 </a:t>
            </a:r>
          </a:p>
          <a:p>
            <a:pPr marL="444500" indent="215900" algn="just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1: В торговом центре двое джинсов стоят 3600, а в интернет-магазине 3800, что дороже.</a:t>
            </a:r>
          </a:p>
          <a:p>
            <a:pPr marL="444500" indent="215900" algn="just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2: В интернет-магазине каждые джинсы стоят 1900 р., а по акции – 3600 : 2 = 1800 р., что дешевле.</a:t>
            </a:r>
          </a:p>
          <a:p>
            <a:pPr marL="444500" indent="21590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выгоднее покупать по акции.</a:t>
            </a:r>
          </a:p>
        </p:txBody>
      </p:sp>
    </p:spTree>
    <p:extLst>
      <p:ext uri="{BB962C8B-B14F-4D97-AF65-F5344CB8AC3E}">
        <p14:creationId xmlns:p14="http://schemas.microsoft.com/office/powerpoint/2010/main" val="77892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7663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Пример. Новые джинсы</a:t>
            </a: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>
            <a:normAutofit/>
          </a:bodyPr>
          <a:lstStyle/>
          <a:p>
            <a:endParaRPr lang="ky-KG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8FEA3-F7CF-D7FC-B557-9C5EF3BB0A01}"/>
              </a:ext>
            </a:extLst>
          </p:cNvPr>
          <p:cNvSpPr txBox="1"/>
          <p:nvPr/>
        </p:nvSpPr>
        <p:spPr>
          <a:xfrm>
            <a:off x="1219200" y="1525191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787A8-1AAA-4377-9FCA-E07AD6442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01" y="1310037"/>
            <a:ext cx="8290397" cy="48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5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553342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Пример. Новые джинсы </a:t>
            </a:r>
            <a:r>
              <a:rPr lang="ru-RU" sz="2400" b="1" dirty="0">
                <a:solidFill>
                  <a:srgbClr val="002060"/>
                </a:solidFill>
              </a:rPr>
              <a:t>(до дополнений)</a:t>
            </a: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>
            <a:normAutofit/>
          </a:bodyPr>
          <a:lstStyle/>
          <a:p>
            <a:endParaRPr lang="ky-KG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8FEA3-F7CF-D7FC-B557-9C5EF3BB0A01}"/>
              </a:ext>
            </a:extLst>
          </p:cNvPr>
          <p:cNvSpPr txBox="1"/>
          <p:nvPr/>
        </p:nvSpPr>
        <p:spPr>
          <a:xfrm>
            <a:off x="1219200" y="1525191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820161-FABD-DF4C-6888-AD0568249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2014537"/>
            <a:ext cx="8267700" cy="4495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2C8FC7-28AB-0ABC-B9AF-FB656F0B6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1218408"/>
            <a:ext cx="7778750" cy="62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600" y="603529"/>
            <a:ext cx="6036268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Пример. Новые джинсы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(с дополнениями)</a:t>
            </a:r>
            <a:endParaRPr lang="ru-RU" sz="2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>
            <a:normAutofit/>
          </a:bodyPr>
          <a:lstStyle/>
          <a:p>
            <a:endParaRPr lang="ky-KG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8FEA3-F7CF-D7FC-B557-9C5EF3BB0A01}"/>
              </a:ext>
            </a:extLst>
          </p:cNvPr>
          <p:cNvSpPr txBox="1"/>
          <p:nvPr/>
        </p:nvSpPr>
        <p:spPr>
          <a:xfrm>
            <a:off x="1219200" y="1525191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251B04-C682-29E1-A7C7-1AC49E889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31" y="1618543"/>
            <a:ext cx="8211737" cy="454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1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7663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Пример. Характеристики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ХАРАКТЕРИСТИКИ ЗАДАНИЯ:</a:t>
            </a:r>
          </a:p>
          <a:p>
            <a:pPr lvl="0" algn="just"/>
            <a:r>
              <a:rPr lang="ru-RU" b="1" dirty="0"/>
              <a:t>Содержательная область оценки: </a:t>
            </a:r>
            <a:r>
              <a:rPr lang="ru-RU" dirty="0"/>
              <a:t>Покупки. Досуг и отдых.     </a:t>
            </a:r>
            <a:r>
              <a:rPr lang="ru-RU" dirty="0">
                <a:solidFill>
                  <a:srgbClr val="FF0000"/>
                </a:solidFill>
              </a:rPr>
              <a:t>Количество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         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Может быть:</a:t>
            </a:r>
            <a:r>
              <a:rPr lang="ru-RU" dirty="0">
                <a:solidFill>
                  <a:srgbClr val="FF0000"/>
                </a:solidFill>
              </a:rPr>
              <a:t> Неопределенность и данные (диаграммы)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Может быть:</a:t>
            </a:r>
            <a:r>
              <a:rPr lang="ru-RU" dirty="0">
                <a:solidFill>
                  <a:srgbClr val="FF0000"/>
                </a:solidFill>
              </a:rPr>
              <a:t> Изменение и зависимости (графики)</a:t>
            </a:r>
          </a:p>
          <a:p>
            <a:pPr lvl="0" algn="just"/>
            <a:endParaRPr lang="ru-RU" dirty="0">
              <a:solidFill>
                <a:srgbClr val="FF0000"/>
              </a:solidFill>
            </a:endParaRPr>
          </a:p>
          <a:p>
            <a:pPr lvl="0" algn="just"/>
            <a:r>
              <a:rPr lang="ru-RU" b="1" dirty="0"/>
              <a:t>Компетентностная область оценки: </a:t>
            </a:r>
            <a:r>
              <a:rPr lang="ru-RU" dirty="0"/>
              <a:t>Выявление информации в финансовом контексте. </a:t>
            </a:r>
          </a:p>
          <a:p>
            <a:pPr lvl="0" algn="just"/>
            <a:r>
              <a:rPr lang="ru-RU" dirty="0">
                <a:solidFill>
                  <a:srgbClr val="FF0000"/>
                </a:solidFill>
              </a:rPr>
              <a:t>Интерпретировать результат</a:t>
            </a:r>
          </a:p>
          <a:p>
            <a:pPr lvl="0" algn="just"/>
            <a:r>
              <a:rPr lang="ru-RU" b="1" dirty="0"/>
              <a:t>Объект оценки: </a:t>
            </a:r>
            <a:r>
              <a:rPr lang="ru-RU" dirty="0">
                <a:solidFill>
                  <a:srgbClr val="FF0000"/>
                </a:solidFill>
              </a:rPr>
              <a:t>переформулировать утверждение и воспользоваться логической конструкцией  «Если …, то…» («Если время поездки меньше 30 мин, то плата за прокат составляет 0 рублей.»)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029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7663"/>
            <a:ext cx="5765800" cy="6175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6098" y="1613765"/>
            <a:ext cx="6858000" cy="45259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ХАРАКТЕРИСТИКИ ЗАДАНИЯ:</a:t>
            </a:r>
          </a:p>
          <a:p>
            <a:pPr lvl="0" algn="just"/>
            <a:r>
              <a:rPr lang="ru-RU" b="1" dirty="0"/>
              <a:t>Содержательная область оценки: </a:t>
            </a:r>
            <a:r>
              <a:rPr lang="ru-RU" dirty="0"/>
              <a:t>Покупки. Досуг и отдых. </a:t>
            </a:r>
            <a:r>
              <a:rPr lang="ru-RU" dirty="0">
                <a:solidFill>
                  <a:srgbClr val="FF0000"/>
                </a:solidFill>
              </a:rPr>
              <a:t>Количество</a:t>
            </a:r>
          </a:p>
          <a:p>
            <a:pPr lvl="0" algn="just"/>
            <a:r>
              <a:rPr lang="ru-RU" b="1" dirty="0"/>
              <a:t>Компетентностная область оценки: </a:t>
            </a:r>
            <a:r>
              <a:rPr lang="ru-RU" dirty="0"/>
              <a:t>Применение финансовых знаний и понимания. </a:t>
            </a:r>
            <a:r>
              <a:rPr lang="ru-RU" dirty="0">
                <a:solidFill>
                  <a:srgbClr val="FF0000"/>
                </a:solidFill>
              </a:rPr>
              <a:t>Формулировать задачу математически</a:t>
            </a:r>
          </a:p>
          <a:p>
            <a:pPr lvl="0" algn="just"/>
            <a:r>
              <a:rPr lang="ru-RU" b="1" dirty="0"/>
              <a:t>Контекст: </a:t>
            </a:r>
            <a:r>
              <a:rPr lang="ru-RU" dirty="0"/>
              <a:t>Личный.</a:t>
            </a:r>
          </a:p>
          <a:p>
            <a:pPr lvl="0" algn="just"/>
            <a:r>
              <a:rPr lang="ru-RU" b="1" dirty="0"/>
              <a:t>Уровень сложности: </a:t>
            </a:r>
            <a:r>
              <a:rPr lang="ru-RU" dirty="0"/>
              <a:t>Высокий. </a:t>
            </a:r>
          </a:p>
          <a:p>
            <a:pPr lvl="0" algn="just"/>
            <a:r>
              <a:rPr lang="ru-RU" b="1" dirty="0"/>
              <a:t>Формат ответа: </a:t>
            </a:r>
            <a:r>
              <a:rPr lang="ru-RU" dirty="0"/>
              <a:t>Задание с кратким ответом в виде числа. </a:t>
            </a:r>
          </a:p>
          <a:p>
            <a:pPr lvl="0" algn="just"/>
            <a:r>
              <a:rPr lang="ru-RU" b="1" dirty="0"/>
              <a:t>Объект оценки: </a:t>
            </a:r>
            <a:r>
              <a:rPr lang="ru-RU" dirty="0">
                <a:solidFill>
                  <a:srgbClr val="FF0000"/>
                </a:solidFill>
              </a:rPr>
              <a:t>Вычислять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 стоимость проката для семьи из трех человек. </a:t>
            </a:r>
          </a:p>
          <a:p>
            <a:pPr lvl="0" algn="just"/>
            <a:r>
              <a:rPr lang="ru-RU" b="1" dirty="0"/>
              <a:t>Максимальный балл: </a:t>
            </a:r>
            <a:r>
              <a:rPr lang="ru-RU" dirty="0"/>
              <a:t>1. </a:t>
            </a:r>
          </a:p>
          <a:p>
            <a:pPr algn="just"/>
            <a:r>
              <a:rPr lang="ru-RU" b="1" dirty="0"/>
              <a:t>Способ проверки:</a:t>
            </a:r>
            <a:r>
              <a:rPr lang="ru-RU" dirty="0"/>
              <a:t> программный. </a:t>
            </a:r>
          </a:p>
        </p:txBody>
      </p:sp>
    </p:spTree>
    <p:extLst>
      <p:ext uri="{BB962C8B-B14F-4D97-AF65-F5344CB8AC3E}">
        <p14:creationId xmlns:p14="http://schemas.microsoft.com/office/powerpoint/2010/main" val="2642383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1700" y="320273"/>
            <a:ext cx="67437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Идеи-предложения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D5881-3938-C1F3-AF3C-44DE38599AFF}"/>
              </a:ext>
            </a:extLst>
          </p:cNvPr>
          <p:cNvSpPr txBox="1"/>
          <p:nvPr/>
        </p:nvSpPr>
        <p:spPr>
          <a:xfrm>
            <a:off x="1739900" y="1028701"/>
            <a:ext cx="6070600" cy="4648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C2D2E"/>
                </a:solidFill>
                <a:effectLst/>
                <a:latin typeface="Helvetica" pitchFamily="2" charset="0"/>
              </a:rPr>
              <a:t>Задание "Заказ из кафе" можно дополнить вопросами, где надо </a:t>
            </a:r>
          </a:p>
          <a:p>
            <a:r>
              <a:rPr lang="ru-RU" b="0" i="0" dirty="0">
                <a:solidFill>
                  <a:srgbClr val="2C2D2E"/>
                </a:solidFill>
                <a:effectLst/>
                <a:latin typeface="Helvetica" pitchFamily="2" charset="0"/>
              </a:rPr>
              <a:t>1) </a:t>
            </a:r>
            <a:r>
              <a:rPr lang="ru-RU" b="0" i="0" dirty="0">
                <a:solidFill>
                  <a:srgbClr val="FF0000"/>
                </a:solidFill>
                <a:effectLst/>
                <a:latin typeface="Helvetica" pitchFamily="2" charset="0"/>
              </a:rPr>
              <a:t>посчитать</a:t>
            </a:r>
            <a:r>
              <a:rPr lang="ru-RU" b="0" i="0" dirty="0">
                <a:solidFill>
                  <a:srgbClr val="2C2D2E"/>
                </a:solidFill>
                <a:effectLst/>
                <a:latin typeface="Helvetica" pitchFamily="2" charset="0"/>
              </a:rPr>
              <a:t> (Света работает и заказывает обед из кафе, один обед стоит ... р., сколько она потратит за месяц, 21 раб. день?  какую часть своей зарплаты?)  </a:t>
            </a:r>
            <a:r>
              <a:rPr lang="ru-RU" b="0" i="0" dirty="0">
                <a:solidFill>
                  <a:srgbClr val="FF0000"/>
                </a:solidFill>
                <a:effectLst/>
                <a:latin typeface="Helvetica" pitchFamily="2" charset="0"/>
              </a:rPr>
              <a:t>Выгодно ли заказывать обед из кафе каждый рабочий день? </a:t>
            </a:r>
            <a:endParaRPr lang="ru-RU" b="0" i="0" dirty="0">
              <a:solidFill>
                <a:srgbClr val="2C2D2E"/>
              </a:solidFill>
              <a:effectLst/>
              <a:latin typeface="Helvetica" pitchFamily="2" charset="0"/>
            </a:endParaRPr>
          </a:p>
          <a:p>
            <a:r>
              <a:rPr lang="ru-RU" b="0" i="0" dirty="0">
                <a:solidFill>
                  <a:srgbClr val="2C2D2E"/>
                </a:solidFill>
                <a:effectLst/>
                <a:latin typeface="Helvetica" pitchFamily="2" charset="0"/>
              </a:rPr>
              <a:t>или  </a:t>
            </a:r>
          </a:p>
          <a:p>
            <a:r>
              <a:rPr lang="ru-RU" dirty="0">
                <a:solidFill>
                  <a:srgbClr val="2C2D2E"/>
                </a:solidFill>
                <a:latin typeface="Helvetica" pitchFamily="2" charset="0"/>
              </a:rPr>
              <a:t>2) </a:t>
            </a:r>
            <a:r>
              <a:rPr lang="ru-RU" b="0" i="0" dirty="0">
                <a:solidFill>
                  <a:srgbClr val="FF0000"/>
                </a:solidFill>
                <a:effectLst/>
                <a:latin typeface="Helvetica" pitchFamily="2" charset="0"/>
              </a:rPr>
              <a:t>комбинаторного плана </a:t>
            </a:r>
            <a:r>
              <a:rPr lang="ru-RU" b="0" i="0" dirty="0">
                <a:solidFill>
                  <a:srgbClr val="2C2D2E"/>
                </a:solidFill>
                <a:effectLst/>
                <a:latin typeface="Helvetica" pitchFamily="2" charset="0"/>
              </a:rPr>
              <a:t>(кафе предлагает комплексный обед с выбором: мясо-рыба, 3 вида гарнира, 2 напитка. </a:t>
            </a:r>
            <a:r>
              <a:rPr lang="ru-RU" b="0" i="0" dirty="0">
                <a:solidFill>
                  <a:srgbClr val="FF0000"/>
                </a:solidFill>
                <a:effectLst/>
                <a:latin typeface="Helvetica" pitchFamily="2" charset="0"/>
              </a:rPr>
              <a:t>Сколько различных обедов можно составить из этих блюд?</a:t>
            </a:r>
            <a:r>
              <a:rPr lang="ru-RU" b="0" i="0" dirty="0">
                <a:solidFill>
                  <a:srgbClr val="2C2D2E"/>
                </a:solidFill>
                <a:effectLst/>
                <a:latin typeface="Helvetica" pitchFamily="2" charset="0"/>
              </a:rPr>
              <a:t> </a:t>
            </a:r>
            <a:r>
              <a:rPr lang="ru-RU" b="0" i="0" dirty="0">
                <a:solidFill>
                  <a:srgbClr val="FF0000"/>
                </a:solidFill>
                <a:effectLst/>
                <a:latin typeface="Helvetica" pitchFamily="2" charset="0"/>
              </a:rPr>
              <a:t>в течение какого времени можно выбирать обеды, не повторяя?</a:t>
            </a:r>
            <a:r>
              <a:rPr lang="ru-RU" b="0" i="0" dirty="0">
                <a:solidFill>
                  <a:srgbClr val="2C2D2E"/>
                </a:solidFill>
                <a:effectLst/>
                <a:latin typeface="Helvetica" pitchFamily="2" charset="0"/>
              </a:rPr>
              <a:t> Света работает 5 дней в неделю: не больше одной недели, не больше двух недель, больше двух недель, больше месяца)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833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>
            <a:normAutofit/>
          </a:bodyPr>
          <a:lstStyle/>
          <a:p>
            <a:endParaRPr lang="ky-KG" dirty="0"/>
          </a:p>
          <a:p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B33379C-F4DE-3E37-F179-C6157D1DE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500" y="347663"/>
            <a:ext cx="6489700" cy="8461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Задание для самостоятельной работы</a:t>
            </a:r>
            <a:endParaRPr lang="ru-RU" sz="4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CACD5B-C505-B9A4-26C1-668661C95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" y="2339102"/>
            <a:ext cx="8674100" cy="3848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46C0AF-54D3-3E2F-D936-D71CF6084616}"/>
              </a:ext>
            </a:extLst>
          </p:cNvPr>
          <p:cNvSpPr txBox="1"/>
          <p:nvPr/>
        </p:nvSpPr>
        <p:spPr>
          <a:xfrm>
            <a:off x="3978275" y="1193799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FF0000"/>
                </a:solidFill>
              </a:rPr>
              <a:t>Дополните задание по финансовой грамотности так, чтобы оно стало выполнять задачи оценки и развития математической грамотности.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0BE6B7-7175-BE0B-16EB-B1AAD4DF28C4}"/>
              </a:ext>
            </a:extLst>
          </p:cNvPr>
          <p:cNvSpPr txBox="1"/>
          <p:nvPr/>
        </p:nvSpPr>
        <p:spPr>
          <a:xfrm>
            <a:off x="1068388" y="1193800"/>
            <a:ext cx="26289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15900" algn="just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 заданий</a:t>
            </a:r>
          </a:p>
          <a:p>
            <a:pPr indent="215900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класс</a:t>
            </a:r>
          </a:p>
          <a:p>
            <a:pPr indent="215900" algn="just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2019/2020</a:t>
            </a:r>
          </a:p>
        </p:txBody>
      </p:sp>
    </p:spTree>
    <p:extLst>
      <p:ext uri="{BB962C8B-B14F-4D97-AF65-F5344CB8AC3E}">
        <p14:creationId xmlns:p14="http://schemas.microsoft.com/office/powerpoint/2010/main" val="1609433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>
            <a:normAutofit/>
          </a:bodyPr>
          <a:lstStyle/>
          <a:p>
            <a:endParaRPr lang="ky-KG" dirty="0"/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3C1515F-3D28-16AA-9FF7-0EB466905B15}"/>
              </a:ext>
            </a:extLst>
          </p:cNvPr>
          <p:cNvSpPr txBox="1">
            <a:spLocks/>
          </p:cNvSpPr>
          <p:nvPr/>
        </p:nvSpPr>
        <p:spPr>
          <a:xfrm>
            <a:off x="2946400" y="347663"/>
            <a:ext cx="5765800" cy="6175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C5EF010-7242-7A22-DDD7-C3E94D0B0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500" y="347663"/>
            <a:ext cx="6489700" cy="8461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Задание для самостоятельной работы</a:t>
            </a:r>
            <a:endParaRPr lang="ru-RU" sz="4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D4348A-692D-73FA-02EE-A78463AF2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067719"/>
            <a:ext cx="82931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40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>
            <a:normAutofit/>
          </a:bodyPr>
          <a:lstStyle/>
          <a:p>
            <a:endParaRPr lang="ky-KG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8FEA3-F7CF-D7FC-B557-9C5EF3BB0A01}"/>
              </a:ext>
            </a:extLst>
          </p:cNvPr>
          <p:cNvSpPr txBox="1"/>
          <p:nvPr/>
        </p:nvSpPr>
        <p:spPr>
          <a:xfrm>
            <a:off x="1219200" y="1525191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3C1515F-3D28-16AA-9FF7-0EB466905B15}"/>
              </a:ext>
            </a:extLst>
          </p:cNvPr>
          <p:cNvSpPr txBox="1">
            <a:spLocks/>
          </p:cNvSpPr>
          <p:nvPr/>
        </p:nvSpPr>
        <p:spPr>
          <a:xfrm>
            <a:off x="2946400" y="347663"/>
            <a:ext cx="5765800" cy="6175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C5EF010-7242-7A22-DDD7-C3E94D0B0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500" y="347663"/>
            <a:ext cx="6489700" cy="8461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Задание для самостоятельной работы</a:t>
            </a:r>
            <a:endParaRPr lang="ru-RU" sz="4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0DDB51-E4DC-63DE-1D1F-B718386AC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28700"/>
            <a:ext cx="8350250" cy="52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6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00" y="779463"/>
            <a:ext cx="71374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Задания «двойного назначения»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>
            <a:normAutofit/>
          </a:bodyPr>
          <a:lstStyle/>
          <a:p>
            <a:r>
              <a:rPr lang="ru-RU" dirty="0"/>
              <a:t>Направлены на формирование как финансовой, так и математической грамотности. </a:t>
            </a:r>
          </a:p>
          <a:p>
            <a:endParaRPr lang="ru-RU" dirty="0"/>
          </a:p>
          <a:p>
            <a:r>
              <a:rPr lang="en-US" dirty="0">
                <a:hlinkClick r:id="rId4"/>
              </a:rPr>
              <a:t>http://skiv.instrao.ru/</a:t>
            </a:r>
            <a:endParaRPr lang="ru-RU" dirty="0"/>
          </a:p>
          <a:p>
            <a:r>
              <a:rPr lang="ru-RU" dirty="0"/>
              <a:t>Задания, размещенные на платформе </a:t>
            </a:r>
            <a:r>
              <a:rPr lang="ru-RU" dirty="0" err="1"/>
              <a:t>skiv.ru</a:t>
            </a:r>
            <a:r>
              <a:rPr lang="ru-RU" dirty="0"/>
              <a:t>, разработанные для учащихся 5 классов по направлению финансовой грамотности, дополнены вопросами и заданиями математического характера.</a:t>
            </a:r>
          </a:p>
          <a:p>
            <a:r>
              <a:rPr lang="ru-RU" dirty="0"/>
              <a:t>  </a:t>
            </a:r>
            <a:endParaRPr lang="ky-KG" b="1" dirty="0"/>
          </a:p>
          <a:p>
            <a:endParaRPr lang="ky-K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303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>
            <a:normAutofit/>
          </a:bodyPr>
          <a:lstStyle/>
          <a:p>
            <a:endParaRPr lang="ky-KG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8FEA3-F7CF-D7FC-B557-9C5EF3BB0A01}"/>
              </a:ext>
            </a:extLst>
          </p:cNvPr>
          <p:cNvSpPr txBox="1"/>
          <p:nvPr/>
        </p:nvSpPr>
        <p:spPr>
          <a:xfrm>
            <a:off x="1219200" y="1525191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3C1515F-3D28-16AA-9FF7-0EB466905B15}"/>
              </a:ext>
            </a:extLst>
          </p:cNvPr>
          <p:cNvSpPr txBox="1">
            <a:spLocks/>
          </p:cNvSpPr>
          <p:nvPr/>
        </p:nvSpPr>
        <p:spPr>
          <a:xfrm>
            <a:off x="2946400" y="347663"/>
            <a:ext cx="5765800" cy="6175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C5EF010-7242-7A22-DDD7-C3E94D0B0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500" y="347663"/>
            <a:ext cx="6489700" cy="8461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Задание для самостоятельной работы</a:t>
            </a:r>
            <a:endParaRPr lang="ru-RU" sz="4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E10083-4C5B-422F-9533-4B79B7D5D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814579"/>
            <a:ext cx="7112000" cy="568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42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>
            <a:normAutofit/>
          </a:bodyPr>
          <a:lstStyle/>
          <a:p>
            <a:endParaRPr lang="ky-KG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8FEA3-F7CF-D7FC-B557-9C5EF3BB0A01}"/>
              </a:ext>
            </a:extLst>
          </p:cNvPr>
          <p:cNvSpPr txBox="1"/>
          <p:nvPr/>
        </p:nvSpPr>
        <p:spPr>
          <a:xfrm>
            <a:off x="1219200" y="1525191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3C1515F-3D28-16AA-9FF7-0EB466905B15}"/>
              </a:ext>
            </a:extLst>
          </p:cNvPr>
          <p:cNvSpPr txBox="1">
            <a:spLocks/>
          </p:cNvSpPr>
          <p:nvPr/>
        </p:nvSpPr>
        <p:spPr>
          <a:xfrm>
            <a:off x="2946400" y="347663"/>
            <a:ext cx="5765800" cy="6175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C5EF010-7242-7A22-DDD7-C3E94D0B0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500" y="347663"/>
            <a:ext cx="6489700" cy="8461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Задание для самостоятельной работы</a:t>
            </a:r>
            <a:endParaRPr lang="ru-RU" sz="4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D8229D-8862-42E0-0035-763024F94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193800"/>
            <a:ext cx="8356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66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>
            <a:normAutofit/>
          </a:bodyPr>
          <a:lstStyle/>
          <a:p>
            <a:endParaRPr lang="ky-KG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8FEA3-F7CF-D7FC-B557-9C5EF3BB0A01}"/>
              </a:ext>
            </a:extLst>
          </p:cNvPr>
          <p:cNvSpPr txBox="1"/>
          <p:nvPr/>
        </p:nvSpPr>
        <p:spPr>
          <a:xfrm>
            <a:off x="1219200" y="1525191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3C1515F-3D28-16AA-9FF7-0EB466905B15}"/>
              </a:ext>
            </a:extLst>
          </p:cNvPr>
          <p:cNvSpPr txBox="1">
            <a:spLocks/>
          </p:cNvSpPr>
          <p:nvPr/>
        </p:nvSpPr>
        <p:spPr>
          <a:xfrm>
            <a:off x="2946400" y="347663"/>
            <a:ext cx="5765800" cy="6175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C5EF010-7242-7A22-DDD7-C3E94D0B0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200" y="965200"/>
            <a:ext cx="6858000" cy="8461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Задание для самостоятельной работы (дополнения)</a:t>
            </a:r>
            <a:endParaRPr lang="ru-RU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D8EDA-B68C-3B83-9281-ED699FA62BD4}"/>
              </a:ext>
            </a:extLst>
          </p:cNvPr>
          <p:cNvSpPr txBox="1"/>
          <p:nvPr/>
        </p:nvSpPr>
        <p:spPr>
          <a:xfrm>
            <a:off x="1333500" y="2600961"/>
            <a:ext cx="59055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215900" algn="just"/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Перефразировка текста задания 2</a:t>
            </a:r>
          </a:p>
          <a:p>
            <a:pPr marL="457200" indent="215900" algn="just"/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15900" algn="just"/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Вычислите потраченную </a:t>
            </a:r>
            <a:r>
              <a:rPr lang="ru-RU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Ульяной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сумму денег.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15900" algn="just"/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Определите, сколько времени нужно работать Кате, чтобы заработать потраченную </a:t>
            </a:r>
            <a:r>
              <a:rPr lang="ru-RU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Ульяной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сумму: целый день, меньше одного дня или больше, чем один день.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0400" indent="215900" algn="just"/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90+210+160х2+176=796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12000:24=500 р. в день</a:t>
            </a:r>
            <a:r>
              <a:rPr lang="ru-RU" sz="2000" dirty="0">
                <a:effectLst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30557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0" y="1054101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Задание для самостоятельной работы (дополнения)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Задание для самостоятельной работы (дополнения)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36478A-F9C7-FFEA-AB7E-439098C3E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0" y="1724623"/>
            <a:ext cx="8470900" cy="441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7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1135063"/>
            <a:ext cx="66802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Задание для самостоятельной работы (идеи-предложения-дополнения)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C1C8D3-A473-14D5-8D3D-4C0CAFC62737}"/>
              </a:ext>
            </a:extLst>
          </p:cNvPr>
          <p:cNvSpPr txBox="1"/>
          <p:nvPr/>
        </p:nvSpPr>
        <p:spPr>
          <a:xfrm>
            <a:off x="984250" y="2520940"/>
            <a:ext cx="71755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 «Телефонный разговор» о телефонных мошенниках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дополнить заданиями, в которых обсуждаются различные телефонные тарифы на разговор и отправку смс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Это еще один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проявления зависимости «цена-количество-стоимость».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обсудить: что дешевле: отправка смс или разговор; на сколько минут разговора (или смс) хватит некоторой суммы денег? Задания могут требовать как точных вычислений, так и прикидки результата. </a:t>
            </a:r>
          </a:p>
        </p:txBody>
      </p:sp>
    </p:spTree>
    <p:extLst>
      <p:ext uri="{BB962C8B-B14F-4D97-AF65-F5344CB8AC3E}">
        <p14:creationId xmlns:p14="http://schemas.microsoft.com/office/powerpoint/2010/main" val="2954454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1135063"/>
            <a:ext cx="66802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Задание для самостоятельной работы (идеи-предложения-дополнения)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C457F-8FF9-96FB-BA04-4EE13D29D523}"/>
              </a:ext>
            </a:extLst>
          </p:cNvPr>
          <p:cNvSpPr txBox="1"/>
          <p:nvPr/>
        </p:nvSpPr>
        <p:spPr>
          <a:xfrm>
            <a:off x="1079500" y="2254240"/>
            <a:ext cx="72517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Комплексное задание «Как составляли семейный бюджет» можно дополнить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заданием на вычисление обязательной части бюджета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если известно, что он состоит из оплаты: Коммунальных услуг, Транспорта, Интернета, Питания (варианты могут быть различными, суммы можно задать самостоятельно исходя из предметной задачи).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Полезно задать вопрос: Какую часть обязательной части составляют расходы на питание (коммунальные услуги и т.п.)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7738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1135063"/>
            <a:ext cx="66802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Задание для самостоятельной работы (идеи-предложения-дополнения)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2D36D-4E61-BCD8-8CDE-7F2F9D058F82}"/>
              </a:ext>
            </a:extLst>
          </p:cNvPr>
          <p:cNvSpPr txBox="1"/>
          <p:nvPr/>
        </p:nvSpPr>
        <p:spPr>
          <a:xfrm>
            <a:off x="469900" y="1752600"/>
            <a:ext cx="8026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покупатель  расплачивается картой, то сумма покупки списывается с его счета. Логично задать вопросы и задания типа следующих: </a:t>
            </a:r>
          </a:p>
          <a:p>
            <a:pPr indent="215900"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Если на карте 5728 р., то какие покупки можно оплатить этой картой: 2550 р., 4999 р., 5730 р., 10572 р.? (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натуральных чисел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215900"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Какая сумма останется на счете при покупке на сумму 985 р., если всего на карте 5728 р.? Хватит ли ее для оплаты коммунальных услуг в размере 4709 р.?  (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прикидка результата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215900"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Маруся покупает канцелярские товары, но кассир говорит ей, что денег на ее карте недостаточно, чтобы оплатить всю покупку. Маруся хочет купить 2 блокнота, 3 ручки и коробку карандашей, стоимость блокнота 125 р., ручки – 78 р., карандашей – 243 р., а на карте у нее 645 р. От покупки какого одного товара достаточно отказаться Марусе, чтобы ей хватило денег на оплату остальных выбранных ею товаров? (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перебор возможных вариантов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6141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400" y="296863"/>
            <a:ext cx="5765800" cy="617537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942DE0-6A6E-D2BA-D80C-674535852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" y="2673529"/>
            <a:ext cx="8394700" cy="309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9FDC47-495F-D8B9-A343-E4E3613CFC4F}"/>
              </a:ext>
            </a:extLst>
          </p:cNvPr>
          <p:cNvSpPr txBox="1"/>
          <p:nvPr/>
        </p:nvSpPr>
        <p:spPr>
          <a:xfrm>
            <a:off x="1068388" y="1193800"/>
            <a:ext cx="26289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15900" algn="just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 заданий</a:t>
            </a:r>
          </a:p>
          <a:p>
            <a:pPr indent="215900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класс</a:t>
            </a:r>
          </a:p>
          <a:p>
            <a:pPr indent="215900" algn="just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2019/2020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F4C23-1092-CE13-6A2A-79C0D721B75B}"/>
              </a:ext>
            </a:extLst>
          </p:cNvPr>
          <p:cNvSpPr txBox="1"/>
          <p:nvPr/>
        </p:nvSpPr>
        <p:spPr>
          <a:xfrm>
            <a:off x="3759200" y="1193799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FF0000"/>
                </a:solidFill>
              </a:rPr>
              <a:t>Дополните задание по финансовой грамотности так, чтобы оно стало выполнять задачи оценки и развития математической грамотности.</a:t>
            </a:r>
          </a:p>
        </p:txBody>
      </p:sp>
    </p:spTree>
    <p:extLst>
      <p:ext uri="{BB962C8B-B14F-4D97-AF65-F5344CB8AC3E}">
        <p14:creationId xmlns:p14="http://schemas.microsoft.com/office/powerpoint/2010/main" val="702478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8100" y="660400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Задание для самостоятельной работы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A454A7-4C0A-4487-5623-059B45DAF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800"/>
            <a:ext cx="83820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44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2700" y="525463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Задание для самостоятельной работы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175E42-F5B1-7F43-365A-2559C3A3E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143000"/>
            <a:ext cx="82677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7663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Задания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/>
          <a:lstStyle/>
          <a:p>
            <a:pPr marL="457200" lvl="0" indent="-457200" algn="just">
              <a:buAutoNum type="arabicPeriod"/>
            </a:pPr>
            <a:r>
              <a:rPr lang="ru-RU" b="1" dirty="0"/>
              <a:t>Дополните задание по финансовой грамотности так, чтобы оно стало выполнять задачи оценки и развития математической грамотности.</a:t>
            </a:r>
          </a:p>
          <a:p>
            <a:pPr marL="457200" lvl="0" indent="-457200" algn="just">
              <a:buAutoNum type="arabicPeriod"/>
            </a:pPr>
            <a:endParaRPr lang="ru-RU" b="1" dirty="0"/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b="1" dirty="0"/>
              <a:t>Дополните задание по математической грамотности так, чтобы оно стало выполнять задачи оценки и развития финансовой  грамотности.</a:t>
            </a:r>
            <a:endParaRPr lang="ru-RU" dirty="0"/>
          </a:p>
          <a:p>
            <a:pPr marL="457200" lvl="0" indent="-457200" algn="just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267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400" y="461168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Задание для самостоятельной работы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47EC57-B5A5-7037-C843-91D3250BD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769937"/>
            <a:ext cx="8102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38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400" y="465931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Задание для самостоятельной работы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952E26-D982-D1BC-10D4-4A7B9C7FC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774700"/>
            <a:ext cx="60833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85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6300" y="4576763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Включение в комплексные задания по математической грамотности 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вопросов, направленных на развитие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091707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400" y="296863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Для разминки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7745E-D9D4-1F5F-BAC1-B901FC978E58}"/>
              </a:ext>
            </a:extLst>
          </p:cNvPr>
          <p:cNvSpPr txBox="1"/>
          <p:nvPr/>
        </p:nvSpPr>
        <p:spPr>
          <a:xfrm>
            <a:off x="927100" y="2274838"/>
            <a:ext cx="68453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 пиццерии продаются два вида круглой пиццы, имеющих одинаковую толщину и разные размеры.  Диаметр меньшей пиццы равен 30 см,  и она стоит 30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зедов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Диаметр большей пиццы равен 40 см, и она стоит 40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зедов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Какие пиццы выгоднее покупать в этой пиццерии? Приведите ваши рассуждения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244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7663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Фокус внимания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4F783-BF3E-BDF1-9617-15BF8A396F27}"/>
              </a:ext>
            </a:extLst>
          </p:cNvPr>
          <p:cNvSpPr txBox="1"/>
          <p:nvPr/>
        </p:nvSpPr>
        <p:spPr>
          <a:xfrm>
            <a:off x="1181100" y="1271852"/>
            <a:ext cx="7747000" cy="2859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вопросы  (задания)  можно предложить на следующие мыслительные операции: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распознавание  финансовой информации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анализ информации в финансовом контексте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решение финансовых проблем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применение финансового знания и понимания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Атланты держат небо на каменных руках">
            <a:extLst>
              <a:ext uri="{FF2B5EF4-FFF2-40B4-BE49-F238E27FC236}">
                <a16:creationId xmlns:a16="http://schemas.microsoft.com/office/drawing/2014/main" id="{E2015170-B399-3003-2BA7-709B0CCB6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93" y="4131802"/>
            <a:ext cx="3417843" cy="23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3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400" y="296863"/>
            <a:ext cx="5765800" cy="617537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BAA12B-0340-E7AA-DC18-E553420DC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349609"/>
            <a:ext cx="8661400" cy="41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87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400" y="296863"/>
            <a:ext cx="5765800" cy="617537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D276AA-2B36-CFA0-D5E0-C94589F22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914400"/>
            <a:ext cx="8115300" cy="29083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2BCD93-5680-1C74-AC36-3197AA108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3670301"/>
            <a:ext cx="790575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6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400" y="296863"/>
            <a:ext cx="5765800" cy="617537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9632C-E20C-DA7B-2239-3DB635758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1469591"/>
            <a:ext cx="8356600" cy="24107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DEA983-2A76-CB75-ACCB-3497B1109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1" y="4016397"/>
            <a:ext cx="8356600" cy="21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6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400" y="296863"/>
            <a:ext cx="5765800" cy="617537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11FC74-582B-F5EE-A286-0AFF28B34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4534"/>
            <a:ext cx="6604000" cy="24644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679B0F-7BC7-DF60-876C-6BA0BA6FA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374" y="3289301"/>
            <a:ext cx="6936826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94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400" y="296863"/>
            <a:ext cx="5765800" cy="617537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91CD12-EF6A-106A-A4BE-17F323A03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2" y="914401"/>
            <a:ext cx="6836978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2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0" y="3624263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Включение в комплексные задания по финансовой грамотности вопросов математического характера </a:t>
            </a:r>
          </a:p>
        </p:txBody>
      </p:sp>
    </p:spTree>
    <p:extLst>
      <p:ext uri="{BB962C8B-B14F-4D97-AF65-F5344CB8AC3E}">
        <p14:creationId xmlns:p14="http://schemas.microsoft.com/office/powerpoint/2010/main" val="4205054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400" y="296863"/>
            <a:ext cx="5765800" cy="617537"/>
          </a:xfrm>
        </p:spPr>
        <p:txBody>
          <a:bodyPr>
            <a:noAutofit/>
          </a:bodyPr>
          <a:lstStyle/>
          <a:p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A427C3-9228-2AC5-17BC-6802D23DD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42" y="1765300"/>
            <a:ext cx="8817158" cy="34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95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7663"/>
            <a:ext cx="5765800" cy="6175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/>
          <a:lstStyle/>
          <a:p>
            <a:r>
              <a:rPr lang="ky-KG" dirty="0"/>
              <a:t>Контент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AF26D3-DBF3-B0B5-9AE5-81EA630E6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60" y="1384300"/>
            <a:ext cx="8237540" cy="411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07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9AC27001-FE6A-22C8-77A5-FD0146032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620" y="2120478"/>
            <a:ext cx="6858000" cy="1655762"/>
          </a:xfrm>
        </p:spPr>
        <p:txBody>
          <a:bodyPr>
            <a:normAutofit fontScale="92500"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Спасибо за внимание!</a:t>
            </a:r>
          </a:p>
          <a:p>
            <a:r>
              <a:rPr lang="ru-RU" sz="4000" dirty="0">
                <a:solidFill>
                  <a:srgbClr val="002060"/>
                </a:solidFill>
              </a:rPr>
              <a:t>Приглашаем к сотрудничеству!</a:t>
            </a:r>
          </a:p>
        </p:txBody>
      </p:sp>
    </p:spTree>
    <p:extLst>
      <p:ext uri="{BB962C8B-B14F-4D97-AF65-F5344CB8AC3E}">
        <p14:creationId xmlns:p14="http://schemas.microsoft.com/office/powerpoint/2010/main" val="285622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0B28A2-9C8F-FA75-4AA2-76326C724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985958"/>
            <a:ext cx="4076700" cy="25763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9DD70E-1E3E-8985-5623-8840517DE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014" y="2222500"/>
            <a:ext cx="4491985" cy="28130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81C6C6-12E3-A01A-6B01-4636A7EE5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50" y="4095750"/>
            <a:ext cx="30099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8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1E791B-7A10-611E-E715-2F88269E8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43" y="1309036"/>
            <a:ext cx="8397557" cy="39863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B2E0BE-3B10-F1E5-A54C-E9AC309C00D6}"/>
              </a:ext>
            </a:extLst>
          </p:cNvPr>
          <p:cNvSpPr txBox="1"/>
          <p:nvPr/>
        </p:nvSpPr>
        <p:spPr>
          <a:xfrm>
            <a:off x="3429000" y="388035"/>
            <a:ext cx="457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  <a:r>
              <a:rPr lang="ru-RU" dirty="0" err="1"/>
              <a:t>finansovaya-gramotnost</a:t>
            </a:r>
            <a:r>
              <a:rPr lang="ru-RU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87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1D52C5-7712-BABD-D1C4-FCB8FAB85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022350"/>
            <a:ext cx="84582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10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347663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Пример. Новые джинсы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Новые джинсы</a:t>
            </a:r>
            <a:endParaRPr lang="ru-RU" dirty="0"/>
          </a:p>
          <a:p>
            <a:pPr algn="just"/>
            <a:r>
              <a:rPr lang="ru-RU" dirty="0"/>
              <a:t>– Мама, мне нужны новые джинсы, а то старые мне уже стали малы, – утром перед школой сказал Петя. </a:t>
            </a:r>
          </a:p>
          <a:p>
            <a:pPr algn="just"/>
            <a:r>
              <a:rPr lang="ru-RU" dirty="0"/>
              <a:t>– Хорошо, – ответила мама. – Зайди, пожалуйста, в магазин и подбери, какие тебе понравятся. </a:t>
            </a:r>
          </a:p>
          <a:p>
            <a:pPr algn="just"/>
            <a:r>
              <a:rPr lang="ru-RU" dirty="0"/>
              <a:t>Возвращаясь из школы, Петя зашел в торговый центр и сразу же увидел джинсы своей мечты. Они стоили 2400 рублей. «Дорого», – подумал Петя. Но тут к нему подошел продавец и сказал, что до конца месяца в магазине действует акция: «Вторые джинсы – за полцены». </a:t>
            </a:r>
          </a:p>
          <a:p>
            <a:pPr algn="l"/>
            <a:r>
              <a:rPr lang="ru-RU" dirty="0"/>
              <a:t> </a:t>
            </a:r>
          </a:p>
          <a:p>
            <a:pPr lvl="0" algn="l"/>
            <a:r>
              <a:rPr lang="ru-RU" b="1" dirty="0">
                <a:solidFill>
                  <a:srgbClr val="FF0000"/>
                </a:solidFill>
              </a:rPr>
              <a:t>Ответьте на вопросы:</a:t>
            </a:r>
          </a:p>
          <a:p>
            <a:pPr algn="l"/>
            <a:r>
              <a:rPr lang="ru-RU" b="1" dirty="0">
                <a:solidFill>
                  <a:srgbClr val="FF0000"/>
                </a:solidFill>
              </a:rPr>
              <a:t>А) Сколько будут стоить первые джинсы по этой акции? </a:t>
            </a:r>
          </a:p>
          <a:p>
            <a:pPr algn="l"/>
            <a:r>
              <a:rPr lang="ru-RU" b="1" dirty="0">
                <a:solidFill>
                  <a:srgbClr val="FF0000"/>
                </a:solidFill>
              </a:rPr>
              <a:t>Б) Сколько будут стоить вторые джинсы по этой акции? </a:t>
            </a:r>
          </a:p>
          <a:p>
            <a:pPr algn="l"/>
            <a:r>
              <a:rPr lang="ru-RU" b="1" dirty="0">
                <a:solidFill>
                  <a:srgbClr val="FF0000"/>
                </a:solidFill>
              </a:rPr>
              <a:t>В) Сколько будет стоить вся покупка?</a:t>
            </a:r>
          </a:p>
          <a:p>
            <a:pPr algn="l"/>
            <a:r>
              <a:rPr lang="ru-RU" b="1" dirty="0">
                <a:solidFill>
                  <a:srgbClr val="FF0000"/>
                </a:solidFill>
              </a:rPr>
              <a:t>Покупатель купил в этом магазине по акции двое джинсов. Какие суммы будут стоять в его чеке?</a:t>
            </a:r>
          </a:p>
          <a:p>
            <a:endParaRPr lang="ky-K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32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347663"/>
            <a:ext cx="67056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Пример. Новые джинсы</a:t>
            </a: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1671638"/>
            <a:ext cx="6858000" cy="4525962"/>
          </a:xfrm>
        </p:spPr>
        <p:txBody>
          <a:bodyPr>
            <a:normAutofit/>
          </a:bodyPr>
          <a:lstStyle/>
          <a:p>
            <a:endParaRPr lang="ky-KG" dirty="0"/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354F09-1430-56EE-EFFC-A55E70116D21}"/>
              </a:ext>
            </a:extLst>
          </p:cNvPr>
          <p:cNvSpPr txBox="1"/>
          <p:nvPr/>
        </p:nvSpPr>
        <p:spPr>
          <a:xfrm>
            <a:off x="1689100" y="1219200"/>
            <a:ext cx="51689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Во сколько рублей обойдутся покупателю каждые джинсы, купленные по акции?</a:t>
            </a:r>
          </a:p>
          <a:p>
            <a:pPr marL="444500" indent="21590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После обеда Петя обнаружил, что в интернет-магазине такие же джинсы продаются за 1900 рублей. Он решил разобраться, где выгоднее покупать джинсы: в торговом центре или в интернет-магазине.</a:t>
            </a:r>
          </a:p>
          <a:p>
            <a:pPr indent="21590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Сколько стоят одни джинсы и сколько стоят двое джинсов в торговом центре и сколько в интернет-магазине? 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F568D4AC-1FE2-4174-6B14-B145E8E38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142594"/>
              </p:ext>
            </p:extLst>
          </p:nvPr>
        </p:nvGraphicFramePr>
        <p:xfrm>
          <a:off x="1532890" y="4711700"/>
          <a:ext cx="6188710" cy="1186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2472">
                  <a:extLst>
                    <a:ext uri="{9D8B030D-6E8A-4147-A177-3AD203B41FA5}">
                      <a16:colId xmlns:a16="http://schemas.microsoft.com/office/drawing/2014/main" val="899288946"/>
                    </a:ext>
                  </a:extLst>
                </a:gridCol>
                <a:gridCol w="2063119">
                  <a:extLst>
                    <a:ext uri="{9D8B030D-6E8A-4147-A177-3AD203B41FA5}">
                      <a16:colId xmlns:a16="http://schemas.microsoft.com/office/drawing/2014/main" val="2774420924"/>
                    </a:ext>
                  </a:extLst>
                </a:gridCol>
                <a:gridCol w="2063119">
                  <a:extLst>
                    <a:ext uri="{9D8B030D-6E8A-4147-A177-3AD203B41FA5}">
                      <a16:colId xmlns:a16="http://schemas.microsoft.com/office/drawing/2014/main" val="3457740743"/>
                    </a:ext>
                  </a:extLst>
                </a:gridCol>
              </a:tblGrid>
              <a:tr h="296582">
                <a:tc rowSpan="2">
                  <a:txBody>
                    <a:bodyPr/>
                    <a:lstStyle/>
                    <a:p>
                      <a:pPr indent="215900" algn="ctr"/>
                      <a:r>
                        <a:rPr lang="ru-RU" sz="1400">
                          <a:effectLst/>
                        </a:rPr>
                        <a:t>Где продаются?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215900" algn="ctr"/>
                      <a:r>
                        <a:rPr lang="ru-RU" sz="1400">
                          <a:effectLst/>
                        </a:rPr>
                        <a:t>Сколько стоят?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70821"/>
                  </a:ext>
                </a:extLst>
              </a:tr>
              <a:tr h="296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 algn="ctr"/>
                      <a:r>
                        <a:rPr lang="ru-RU" sz="1400">
                          <a:effectLst/>
                        </a:rPr>
                        <a:t>одни джинсы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ctr"/>
                      <a:r>
                        <a:rPr lang="ru-RU" sz="1400" dirty="0">
                          <a:effectLst/>
                        </a:rPr>
                        <a:t>двое джинсов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0650888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indent="215900" algn="just"/>
                      <a:r>
                        <a:rPr lang="ru-RU" sz="1400">
                          <a:effectLst/>
                        </a:rPr>
                        <a:t>Торговый центр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1427875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indent="215900" algn="just"/>
                      <a:r>
                        <a:rPr lang="ru-RU" sz="1400">
                          <a:effectLst/>
                        </a:rPr>
                        <a:t>Интернет-магазин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3206383"/>
                  </a:ext>
                </a:extLst>
              </a:tr>
            </a:tbl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7B5D736D-A3DE-016B-6159-DA30BE7B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504506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38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4847</TotalTime>
  <Words>1341</Words>
  <Application>Microsoft Macintosh PowerPoint</Application>
  <PresentationFormat>Экран (4:3)</PresentationFormat>
  <Paragraphs>135</Paragraphs>
  <Slides>42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Helvetica</vt:lpstr>
      <vt:lpstr>Times New Roman</vt:lpstr>
      <vt:lpstr>Тема Office</vt:lpstr>
      <vt:lpstr>Финансовая грамотность и математика</vt:lpstr>
      <vt:lpstr>Задания «двойного назначения»</vt:lpstr>
      <vt:lpstr>Задания</vt:lpstr>
      <vt:lpstr>Включение в комплексные задания по финансовой грамотности вопросов математического характера </vt:lpstr>
      <vt:lpstr>Презентация PowerPoint</vt:lpstr>
      <vt:lpstr>Презентация PowerPoint</vt:lpstr>
      <vt:lpstr>Презентация PowerPoint</vt:lpstr>
      <vt:lpstr>Пример. Новые джинсы</vt:lpstr>
      <vt:lpstr>Пример. Новые джинсы</vt:lpstr>
      <vt:lpstr>Пример. Новые джинсы</vt:lpstr>
      <vt:lpstr>Пример. Новые джинсы</vt:lpstr>
      <vt:lpstr>Пример. Новые джинсы (до дополнений)</vt:lpstr>
      <vt:lpstr>Пример. Новые джинсы  (с дополнениями)</vt:lpstr>
      <vt:lpstr>Пример. Характеристики</vt:lpstr>
      <vt:lpstr>Презентация PowerPoint</vt:lpstr>
      <vt:lpstr>Идеи-предложения</vt:lpstr>
      <vt:lpstr>Задание для самостоятельной работы</vt:lpstr>
      <vt:lpstr>Задание для самостоятельной работы</vt:lpstr>
      <vt:lpstr>Задание для самостоятельной работы</vt:lpstr>
      <vt:lpstr>Задание для самостоятельной работы</vt:lpstr>
      <vt:lpstr>Задание для самостоятельной работы</vt:lpstr>
      <vt:lpstr>Задание для самостоятельной работы (дополнения)</vt:lpstr>
      <vt:lpstr>Задание для самостоятельной работы (дополнения)</vt:lpstr>
      <vt:lpstr>Задание для самостоятельной работы (идеи-предложения-дополнения)</vt:lpstr>
      <vt:lpstr>Задание для самостоятельной работы (идеи-предложения-дополнения)</vt:lpstr>
      <vt:lpstr>Задание для самостоятельной работы (идеи-предложения-дополнения)</vt:lpstr>
      <vt:lpstr>Презентация PowerPoint</vt:lpstr>
      <vt:lpstr>Задание для самостоятельной работы</vt:lpstr>
      <vt:lpstr>Задание для самостоятельной работы</vt:lpstr>
      <vt:lpstr>Задание для самостоятельной работы</vt:lpstr>
      <vt:lpstr>Задание для самостоятельной работы</vt:lpstr>
      <vt:lpstr>Включение в комплексные задания по математической грамотности  вопросов, направленных на развитие финансовой грамотности</vt:lpstr>
      <vt:lpstr>Для разминки</vt:lpstr>
      <vt:lpstr>Фокус внимания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слайда</dc:title>
  <dc:creator>Nurgul</dc:creator>
  <cp:lastModifiedBy>Microsoft Office User</cp:lastModifiedBy>
  <cp:revision>73</cp:revision>
  <dcterms:created xsi:type="dcterms:W3CDTF">2022-07-11T10:42:28Z</dcterms:created>
  <dcterms:modified xsi:type="dcterms:W3CDTF">2022-07-21T05:54:23Z</dcterms:modified>
</cp:coreProperties>
</file>