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8" r:id="rId2"/>
    <p:sldId id="350" r:id="rId3"/>
    <p:sldId id="271" r:id="rId4"/>
    <p:sldId id="352" r:id="rId5"/>
    <p:sldId id="353" r:id="rId6"/>
    <p:sldId id="367" r:id="rId7"/>
    <p:sldId id="360" r:id="rId8"/>
    <p:sldId id="374" r:id="rId9"/>
    <p:sldId id="358" r:id="rId10"/>
    <p:sldId id="375" r:id="rId11"/>
    <p:sldId id="356" r:id="rId12"/>
    <p:sldId id="376" r:id="rId13"/>
    <p:sldId id="368" r:id="rId14"/>
    <p:sldId id="377" r:id="rId15"/>
    <p:sldId id="369" r:id="rId16"/>
    <p:sldId id="378" r:id="rId17"/>
    <p:sldId id="371" r:id="rId18"/>
    <p:sldId id="379" r:id="rId19"/>
    <p:sldId id="373" r:id="rId20"/>
    <p:sldId id="381" r:id="rId21"/>
    <p:sldId id="382" r:id="rId22"/>
    <p:sldId id="384" r:id="rId23"/>
    <p:sldId id="385" r:id="rId24"/>
    <p:sldId id="386" r:id="rId25"/>
    <p:sldId id="299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4E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79" autoAdjust="0"/>
    <p:restoredTop sz="94649"/>
  </p:normalViewPr>
  <p:slideViewPr>
    <p:cSldViewPr snapToGrid="0">
      <p:cViewPr>
        <p:scale>
          <a:sx n="112" d="100"/>
          <a:sy n="112" d="100"/>
        </p:scale>
        <p:origin x="952" y="1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9763AE-E3AA-A044-A006-EE5C86695EDD}" type="datetimeFigureOut">
              <a:rPr lang="ru-RU" smtClean="0"/>
              <a:t>18.07.2022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DD0DF-9146-5F47-9600-44E896FA15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6974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234C8-C8C4-4511-B3CD-72C776BB8C76}" type="datetimeFigureOut">
              <a:rPr lang="ru-RU" smtClean="0"/>
              <a:t>18.07.2022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67FB6-D670-4EA0-A45F-CFE7755EC8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3870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234C8-C8C4-4511-B3CD-72C776BB8C76}" type="datetimeFigureOut">
              <a:rPr lang="ru-RU" smtClean="0"/>
              <a:t>18.07.2022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67FB6-D670-4EA0-A45F-CFE7755EC8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7860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234C8-C8C4-4511-B3CD-72C776BB8C76}" type="datetimeFigureOut">
              <a:rPr lang="ru-RU" smtClean="0"/>
              <a:t>18.07.2022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67FB6-D670-4EA0-A45F-CFE7755EC8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7975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234C8-C8C4-4511-B3CD-72C776BB8C76}" type="datetimeFigureOut">
              <a:rPr lang="ru-RU" smtClean="0"/>
              <a:t>18.07.2022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67FB6-D670-4EA0-A45F-CFE7755EC8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07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234C8-C8C4-4511-B3CD-72C776BB8C76}" type="datetimeFigureOut">
              <a:rPr lang="ru-RU" smtClean="0"/>
              <a:t>18.07.2022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67FB6-D670-4EA0-A45F-CFE7755EC8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7027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234C8-C8C4-4511-B3CD-72C776BB8C76}" type="datetimeFigureOut">
              <a:rPr lang="ru-RU" smtClean="0"/>
              <a:t>18.07.2022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67FB6-D670-4EA0-A45F-CFE7755EC8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5337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234C8-C8C4-4511-B3CD-72C776BB8C76}" type="datetimeFigureOut">
              <a:rPr lang="ru-RU" smtClean="0"/>
              <a:t>18.07.2022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67FB6-D670-4EA0-A45F-CFE7755EC8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9393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234C8-C8C4-4511-B3CD-72C776BB8C76}" type="datetimeFigureOut">
              <a:rPr lang="ru-RU" smtClean="0"/>
              <a:t>18.07.2022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67FB6-D670-4EA0-A45F-CFE7755EC8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4389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234C8-C8C4-4511-B3CD-72C776BB8C76}" type="datetimeFigureOut">
              <a:rPr lang="ru-RU" smtClean="0"/>
              <a:t>18.07.2022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67FB6-D670-4EA0-A45F-CFE7755EC8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8642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234C8-C8C4-4511-B3CD-72C776BB8C76}" type="datetimeFigureOut">
              <a:rPr lang="ru-RU" smtClean="0"/>
              <a:t>18.07.2022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67FB6-D670-4EA0-A45F-CFE7755EC8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5888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234C8-C8C4-4511-B3CD-72C776BB8C76}" type="datetimeFigureOut">
              <a:rPr lang="ru-RU" smtClean="0"/>
              <a:t>18.07.2022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67FB6-D670-4EA0-A45F-CFE7755EC8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9676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3234C8-C8C4-4511-B3CD-72C776BB8C76}" type="datetimeFigureOut">
              <a:rPr lang="ru-RU" smtClean="0"/>
              <a:t>18.07.2022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067FB6-D670-4EA0-A45F-CFE7755EC8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3283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B99BB3-988B-AC8D-9D34-5233973F31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5850" y="3675379"/>
            <a:ext cx="7886700" cy="1071563"/>
          </a:xfrm>
        </p:spPr>
        <p:txBody>
          <a:bodyPr>
            <a:normAutofit fontScale="90000"/>
          </a:bodyPr>
          <a:lstStyle/>
          <a:p>
            <a:r>
              <a:rPr lang="ky-KG" dirty="0">
                <a:solidFill>
                  <a:srgbClr val="034EA2"/>
                </a:solidFill>
                <a:latin typeface="Century Gothic" panose="020B0502020202020204" pitchFamily="34" charset="0"/>
              </a:rPr>
              <a:t>Финансовое и естественнонаучное:  объединяем развивающие потенциалы</a:t>
            </a:r>
            <a:endParaRPr lang="ru-RU" dirty="0">
              <a:solidFill>
                <a:srgbClr val="034EA2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B5E21B-D818-05BA-F381-237672504AF1}"/>
              </a:ext>
            </a:extLst>
          </p:cNvPr>
          <p:cNvSpPr txBox="1"/>
          <p:nvPr/>
        </p:nvSpPr>
        <p:spPr>
          <a:xfrm>
            <a:off x="5181005" y="4956065"/>
            <a:ext cx="22720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34EA2"/>
                </a:solidFill>
                <a:latin typeface="Century Gothic" panose="020B0502020202020204" pitchFamily="34" charset="0"/>
              </a:rPr>
              <a:t>Рутковская </a:t>
            </a:r>
          </a:p>
          <a:p>
            <a:r>
              <a:rPr lang="ru-RU" dirty="0">
                <a:solidFill>
                  <a:srgbClr val="034EA2"/>
                </a:solidFill>
                <a:latin typeface="Century Gothic" panose="020B0502020202020204" pitchFamily="34" charset="0"/>
              </a:rPr>
              <a:t>Елена </a:t>
            </a:r>
            <a:r>
              <a:rPr lang="ru-RU" dirty="0" err="1">
                <a:solidFill>
                  <a:srgbClr val="034EA2"/>
                </a:solidFill>
                <a:latin typeface="Century Gothic" panose="020B0502020202020204" pitchFamily="34" charset="0"/>
              </a:rPr>
              <a:t>Лазаревна</a:t>
            </a: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9C7736-594C-4504-2CF5-A09B6C875485}"/>
              </a:ext>
            </a:extLst>
          </p:cNvPr>
          <p:cNvSpPr txBox="1"/>
          <p:nvPr/>
        </p:nvSpPr>
        <p:spPr>
          <a:xfrm>
            <a:off x="4178300" y="6223000"/>
            <a:ext cx="2138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y-KG" b="1" dirty="0">
                <a:solidFill>
                  <a:srgbClr val="034EA2"/>
                </a:solidFill>
                <a:latin typeface="Century Gothic" panose="020B0502020202020204" pitchFamily="34" charset="0"/>
              </a:rPr>
              <a:t>Иссык-Куль 2022</a:t>
            </a:r>
            <a:endParaRPr lang="ru-RU" b="1" dirty="0">
              <a:solidFill>
                <a:srgbClr val="034EA2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80265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5DF51497-4A7C-975B-B863-76742BD4AC06}"/>
              </a:ext>
            </a:extLst>
          </p:cNvPr>
          <p:cNvSpPr txBox="1"/>
          <p:nvPr/>
        </p:nvSpPr>
        <p:spPr>
          <a:xfrm>
            <a:off x="3537284" y="862293"/>
            <a:ext cx="457200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err="1"/>
              <a:t>http</a:t>
            </a:r>
            <a:r>
              <a:rPr lang="ru-RU" dirty="0"/>
              <a:t>://</a:t>
            </a:r>
            <a:r>
              <a:rPr lang="ru-RU" dirty="0" err="1"/>
              <a:t>skiv.instrao.ru</a:t>
            </a:r>
            <a:r>
              <a:rPr lang="ru-RU" dirty="0"/>
              <a:t>/</a:t>
            </a:r>
            <a:r>
              <a:rPr lang="ru-RU" dirty="0" err="1"/>
              <a:t>bank-zadaniy</a:t>
            </a:r>
            <a:r>
              <a:rPr lang="ru-RU" dirty="0"/>
              <a:t>/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5A1DC50-25A7-22E3-E45E-3BDE140832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84882"/>
            <a:ext cx="9144000" cy="564832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F5314BE-AA3E-C4D1-8019-73F9AF6FA5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200" y="3429000"/>
            <a:ext cx="8394700" cy="2717800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AEE859A9-9688-243A-7DFA-DFFC5CFA19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14538" y="166688"/>
            <a:ext cx="6697662" cy="617537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034EA2"/>
                </a:solidFill>
              </a:rPr>
              <a:t>Климатический магазин </a:t>
            </a:r>
          </a:p>
        </p:txBody>
      </p:sp>
    </p:spTree>
    <p:extLst>
      <p:ext uri="{BB962C8B-B14F-4D97-AF65-F5344CB8AC3E}">
        <p14:creationId xmlns:p14="http://schemas.microsoft.com/office/powerpoint/2010/main" val="5561999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5DF51497-4A7C-975B-B863-76742BD4AC06}"/>
              </a:ext>
            </a:extLst>
          </p:cNvPr>
          <p:cNvSpPr txBox="1"/>
          <p:nvPr/>
        </p:nvSpPr>
        <p:spPr>
          <a:xfrm>
            <a:off x="3537284" y="862293"/>
            <a:ext cx="457200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err="1"/>
              <a:t>http</a:t>
            </a:r>
            <a:r>
              <a:rPr lang="ru-RU" dirty="0"/>
              <a:t>://</a:t>
            </a:r>
            <a:r>
              <a:rPr lang="ru-RU" dirty="0" err="1"/>
              <a:t>skiv.instrao.ru</a:t>
            </a:r>
            <a:r>
              <a:rPr lang="ru-RU" dirty="0"/>
              <a:t>/</a:t>
            </a:r>
            <a:r>
              <a:rPr lang="ru-RU" dirty="0" err="1"/>
              <a:t>bank-zadaniy</a:t>
            </a:r>
            <a:r>
              <a:rPr lang="ru-RU" dirty="0"/>
              <a:t>/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230F882-A5E5-8781-FDAC-A0A2A9D6A0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44476"/>
            <a:ext cx="9144000" cy="5561814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DA1DE1C0-F240-2482-6079-3FCD3EEC4E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14538" y="166688"/>
            <a:ext cx="6697662" cy="617537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034EA2"/>
                </a:solidFill>
              </a:rPr>
              <a:t>Климатический магазин </a:t>
            </a:r>
          </a:p>
        </p:txBody>
      </p:sp>
    </p:spTree>
    <p:extLst>
      <p:ext uri="{BB962C8B-B14F-4D97-AF65-F5344CB8AC3E}">
        <p14:creationId xmlns:p14="http://schemas.microsoft.com/office/powerpoint/2010/main" val="8828157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5DF51497-4A7C-975B-B863-76742BD4AC06}"/>
              </a:ext>
            </a:extLst>
          </p:cNvPr>
          <p:cNvSpPr txBox="1"/>
          <p:nvPr/>
        </p:nvSpPr>
        <p:spPr>
          <a:xfrm>
            <a:off x="3537284" y="862293"/>
            <a:ext cx="457200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err="1"/>
              <a:t>http</a:t>
            </a:r>
            <a:r>
              <a:rPr lang="ru-RU" dirty="0"/>
              <a:t>://</a:t>
            </a:r>
            <a:r>
              <a:rPr lang="ru-RU" dirty="0" err="1"/>
              <a:t>skiv.instrao.ru</a:t>
            </a:r>
            <a:r>
              <a:rPr lang="ru-RU" dirty="0"/>
              <a:t>/</a:t>
            </a:r>
            <a:r>
              <a:rPr lang="ru-RU" dirty="0" err="1"/>
              <a:t>bank-zadaniy</a:t>
            </a:r>
            <a:r>
              <a:rPr lang="ru-RU" dirty="0"/>
              <a:t>/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230F882-A5E5-8781-FDAC-A0A2A9D6A0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44476"/>
            <a:ext cx="9144000" cy="556181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843D7A6-9926-F1BE-5142-DA4ED48F1D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00" y="4408484"/>
            <a:ext cx="8458200" cy="2057400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598F8C33-4A12-A7C5-51B5-7EEEB9AA16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14538" y="166688"/>
            <a:ext cx="6697662" cy="617537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034EA2"/>
                </a:solidFill>
              </a:rPr>
              <a:t>Климатический магазин </a:t>
            </a:r>
          </a:p>
        </p:txBody>
      </p:sp>
    </p:spTree>
    <p:extLst>
      <p:ext uri="{BB962C8B-B14F-4D97-AF65-F5344CB8AC3E}">
        <p14:creationId xmlns:p14="http://schemas.microsoft.com/office/powerpoint/2010/main" val="29447341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5DF51497-4A7C-975B-B863-76742BD4AC06}"/>
              </a:ext>
            </a:extLst>
          </p:cNvPr>
          <p:cNvSpPr txBox="1"/>
          <p:nvPr/>
        </p:nvSpPr>
        <p:spPr>
          <a:xfrm>
            <a:off x="3537284" y="862293"/>
            <a:ext cx="457200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err="1"/>
              <a:t>http</a:t>
            </a:r>
            <a:r>
              <a:rPr lang="ru-RU" dirty="0"/>
              <a:t>://</a:t>
            </a:r>
            <a:r>
              <a:rPr lang="ru-RU" dirty="0" err="1"/>
              <a:t>skiv.instrao.ru</a:t>
            </a:r>
            <a:r>
              <a:rPr lang="ru-RU" dirty="0"/>
              <a:t>/</a:t>
            </a:r>
            <a:r>
              <a:rPr lang="ru-RU" dirty="0" err="1"/>
              <a:t>bank-zadaniy</a:t>
            </a:r>
            <a:r>
              <a:rPr lang="ru-RU" dirty="0"/>
              <a:t>/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1076A0A-A79B-E98D-EEFE-A5E3D93FA0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35916"/>
            <a:ext cx="9144000" cy="4946288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27A4045A-F82D-46A7-3B7E-2C3C9B2245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14538" y="166688"/>
            <a:ext cx="6697662" cy="617537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034EA2"/>
                </a:solidFill>
              </a:rPr>
              <a:t>Климатический магазин </a:t>
            </a:r>
          </a:p>
        </p:txBody>
      </p:sp>
    </p:spTree>
    <p:extLst>
      <p:ext uri="{BB962C8B-B14F-4D97-AF65-F5344CB8AC3E}">
        <p14:creationId xmlns:p14="http://schemas.microsoft.com/office/powerpoint/2010/main" val="23156200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5DF51497-4A7C-975B-B863-76742BD4AC06}"/>
              </a:ext>
            </a:extLst>
          </p:cNvPr>
          <p:cNvSpPr txBox="1"/>
          <p:nvPr/>
        </p:nvSpPr>
        <p:spPr>
          <a:xfrm>
            <a:off x="3537284" y="862293"/>
            <a:ext cx="457200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err="1"/>
              <a:t>http</a:t>
            </a:r>
            <a:r>
              <a:rPr lang="ru-RU" dirty="0"/>
              <a:t>://</a:t>
            </a:r>
            <a:r>
              <a:rPr lang="ru-RU" dirty="0" err="1"/>
              <a:t>skiv.instrao.ru</a:t>
            </a:r>
            <a:r>
              <a:rPr lang="ru-RU" dirty="0"/>
              <a:t>/</a:t>
            </a:r>
            <a:r>
              <a:rPr lang="ru-RU" dirty="0" err="1"/>
              <a:t>bank-zadaniy</a:t>
            </a:r>
            <a:r>
              <a:rPr lang="ru-RU" dirty="0"/>
              <a:t>/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1076A0A-A79B-E98D-EEFE-A5E3D93FA0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35916"/>
            <a:ext cx="9144000" cy="4946288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7B5DFCE-7325-3FEB-4A3E-B8E30B55FA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000" y="1735095"/>
            <a:ext cx="7912100" cy="4851400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B8A98DD5-6A55-02C5-0896-ADCDF85FB6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14538" y="166688"/>
            <a:ext cx="6697662" cy="617537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034EA2"/>
                </a:solidFill>
              </a:rPr>
              <a:t>Климатический магазин </a:t>
            </a:r>
          </a:p>
        </p:txBody>
      </p:sp>
    </p:spTree>
    <p:extLst>
      <p:ext uri="{BB962C8B-B14F-4D97-AF65-F5344CB8AC3E}">
        <p14:creationId xmlns:p14="http://schemas.microsoft.com/office/powerpoint/2010/main" val="31776276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5DF51497-4A7C-975B-B863-76742BD4AC06}"/>
              </a:ext>
            </a:extLst>
          </p:cNvPr>
          <p:cNvSpPr txBox="1"/>
          <p:nvPr/>
        </p:nvSpPr>
        <p:spPr>
          <a:xfrm>
            <a:off x="3537284" y="862293"/>
            <a:ext cx="457200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err="1"/>
              <a:t>http</a:t>
            </a:r>
            <a:r>
              <a:rPr lang="ru-RU" dirty="0"/>
              <a:t>://</a:t>
            </a:r>
            <a:r>
              <a:rPr lang="ru-RU" dirty="0" err="1"/>
              <a:t>skiv.instrao.ru</a:t>
            </a:r>
            <a:r>
              <a:rPr lang="ru-RU" dirty="0"/>
              <a:t>/</a:t>
            </a:r>
            <a:r>
              <a:rPr lang="ru-RU" dirty="0" err="1"/>
              <a:t>bank-zadaniy</a:t>
            </a:r>
            <a:r>
              <a:rPr lang="ru-RU" dirty="0"/>
              <a:t>/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7D1BBC3-3F53-F7E8-6E81-399E3186AE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90192"/>
            <a:ext cx="9144000" cy="2877615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C0BB365F-DD85-CC42-1394-5FA10CBE30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14538" y="166688"/>
            <a:ext cx="6697662" cy="617537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034EA2"/>
                </a:solidFill>
              </a:rPr>
              <a:t>Климатический магазин </a:t>
            </a:r>
          </a:p>
        </p:txBody>
      </p:sp>
    </p:spTree>
    <p:extLst>
      <p:ext uri="{BB962C8B-B14F-4D97-AF65-F5344CB8AC3E}">
        <p14:creationId xmlns:p14="http://schemas.microsoft.com/office/powerpoint/2010/main" val="26394720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5DF51497-4A7C-975B-B863-76742BD4AC06}"/>
              </a:ext>
            </a:extLst>
          </p:cNvPr>
          <p:cNvSpPr txBox="1"/>
          <p:nvPr/>
        </p:nvSpPr>
        <p:spPr>
          <a:xfrm>
            <a:off x="3537284" y="862293"/>
            <a:ext cx="457200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err="1"/>
              <a:t>http</a:t>
            </a:r>
            <a:r>
              <a:rPr lang="ru-RU" dirty="0"/>
              <a:t>://</a:t>
            </a:r>
            <a:r>
              <a:rPr lang="ru-RU" dirty="0" err="1"/>
              <a:t>skiv.instrao.ru</a:t>
            </a:r>
            <a:r>
              <a:rPr lang="ru-RU" dirty="0"/>
              <a:t>/</a:t>
            </a:r>
            <a:r>
              <a:rPr lang="ru-RU" dirty="0" err="1"/>
              <a:t>bank-zadaniy</a:t>
            </a:r>
            <a:r>
              <a:rPr lang="ru-RU" dirty="0"/>
              <a:t>/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7D1BBC3-3F53-F7E8-6E81-399E3186AE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75842"/>
            <a:ext cx="9144000" cy="287761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2CB1780-FD4F-6D1A-3A99-49FD94E300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620" y="1922585"/>
            <a:ext cx="8318500" cy="4533900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BAB3D0B9-612E-4A97-F6C7-AA0CCC7301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14538" y="166688"/>
            <a:ext cx="6697662" cy="617537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034EA2"/>
                </a:solidFill>
              </a:rPr>
              <a:t>Климатический магазин </a:t>
            </a:r>
          </a:p>
        </p:txBody>
      </p:sp>
    </p:spTree>
    <p:extLst>
      <p:ext uri="{BB962C8B-B14F-4D97-AF65-F5344CB8AC3E}">
        <p14:creationId xmlns:p14="http://schemas.microsoft.com/office/powerpoint/2010/main" val="29022069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5DF51497-4A7C-975B-B863-76742BD4AC06}"/>
              </a:ext>
            </a:extLst>
          </p:cNvPr>
          <p:cNvSpPr txBox="1"/>
          <p:nvPr/>
        </p:nvSpPr>
        <p:spPr>
          <a:xfrm>
            <a:off x="3537284" y="862293"/>
            <a:ext cx="457200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err="1"/>
              <a:t>http</a:t>
            </a:r>
            <a:r>
              <a:rPr lang="ru-RU" dirty="0"/>
              <a:t>://</a:t>
            </a:r>
            <a:r>
              <a:rPr lang="ru-RU" dirty="0" err="1"/>
              <a:t>skiv.instrao.ru</a:t>
            </a:r>
            <a:r>
              <a:rPr lang="ru-RU" dirty="0"/>
              <a:t>/</a:t>
            </a:r>
            <a:r>
              <a:rPr lang="ru-RU" dirty="0" err="1"/>
              <a:t>bank-zadaniy</a:t>
            </a:r>
            <a:r>
              <a:rPr lang="ru-RU" dirty="0"/>
              <a:t>/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3D8726A-188B-44EF-D51C-61DCD2BFA1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47246"/>
            <a:ext cx="9144000" cy="3763508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11930B18-4FBA-A097-FD8A-DC900425BD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14538" y="166688"/>
            <a:ext cx="6697662" cy="617537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034EA2"/>
                </a:solidFill>
              </a:rPr>
              <a:t>Климатический магазин </a:t>
            </a:r>
          </a:p>
        </p:txBody>
      </p:sp>
    </p:spTree>
    <p:extLst>
      <p:ext uri="{BB962C8B-B14F-4D97-AF65-F5344CB8AC3E}">
        <p14:creationId xmlns:p14="http://schemas.microsoft.com/office/powerpoint/2010/main" val="40286281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5DF51497-4A7C-975B-B863-76742BD4AC06}"/>
              </a:ext>
            </a:extLst>
          </p:cNvPr>
          <p:cNvSpPr txBox="1"/>
          <p:nvPr/>
        </p:nvSpPr>
        <p:spPr>
          <a:xfrm>
            <a:off x="3537284" y="862293"/>
            <a:ext cx="457200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err="1"/>
              <a:t>http</a:t>
            </a:r>
            <a:r>
              <a:rPr lang="ru-RU" dirty="0"/>
              <a:t>://</a:t>
            </a:r>
            <a:r>
              <a:rPr lang="ru-RU" dirty="0" err="1"/>
              <a:t>skiv.instrao.ru</a:t>
            </a:r>
            <a:r>
              <a:rPr lang="ru-RU" dirty="0"/>
              <a:t>/</a:t>
            </a:r>
            <a:r>
              <a:rPr lang="ru-RU" dirty="0" err="1"/>
              <a:t>bank-zadaniy</a:t>
            </a:r>
            <a:r>
              <a:rPr lang="ru-RU" dirty="0"/>
              <a:t>/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3D8726A-188B-44EF-D51C-61DCD2BFA1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" y="1547246"/>
            <a:ext cx="8146488" cy="335295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2E0D7CD-2009-AF05-DFE3-3708D239DC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5890" y="632586"/>
            <a:ext cx="7048435" cy="6225414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7EC89B9D-DD41-F36A-87FC-64F739D4A7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14538" y="166688"/>
            <a:ext cx="6697662" cy="617537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034EA2"/>
                </a:solidFill>
              </a:rPr>
              <a:t>Климатический магазин </a:t>
            </a:r>
          </a:p>
        </p:txBody>
      </p:sp>
    </p:spTree>
    <p:extLst>
      <p:ext uri="{BB962C8B-B14F-4D97-AF65-F5344CB8AC3E}">
        <p14:creationId xmlns:p14="http://schemas.microsoft.com/office/powerpoint/2010/main" val="39880114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DF4B5AA9-1682-8078-6C05-5F10C4D41E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5052" y="1175086"/>
            <a:ext cx="7409180" cy="617537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034EA2"/>
                </a:solidFill>
              </a:rPr>
              <a:t>Дорабатываем данный комплекс заданиями по естественнонаучной грамотности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B583F0-3DED-1805-BA24-8AA1C4208CB6}"/>
              </a:ext>
            </a:extLst>
          </p:cNvPr>
          <p:cNvSpPr txBox="1"/>
          <p:nvPr/>
        </p:nvSpPr>
        <p:spPr>
          <a:xfrm>
            <a:off x="939233" y="2889903"/>
            <a:ext cx="794499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0" algn="l"/>
                <a:tab pos="1087973" algn="l"/>
                <a:tab pos="2175947" algn="l"/>
                <a:tab pos="3263920" algn="l"/>
                <a:tab pos="4351894" algn="l"/>
                <a:tab pos="5439868" algn="l"/>
                <a:tab pos="6527841" algn="l"/>
                <a:tab pos="7615814" algn="l"/>
                <a:tab pos="8703789" algn="l"/>
                <a:tab pos="9791761" algn="l"/>
                <a:tab pos="10879734" algn="l"/>
                <a:tab pos="11967709" algn="l"/>
              </a:tabLst>
            </a:pPr>
            <a:r>
              <a:rPr lang="ru-RU" sz="2400" b="1" dirty="0">
                <a:solidFill>
                  <a:srgbClr val="000000"/>
                </a:solidFill>
              </a:rPr>
              <a:t> </a:t>
            </a:r>
            <a:r>
              <a:rPr lang="ru-RU" sz="2400" b="1" dirty="0">
                <a:solidFill>
                  <a:srgbClr val="FF0000"/>
                </a:solidFill>
              </a:rPr>
              <a:t>Какие вопросы можно было бы сформулировать к этой ситуации с позиций естественнонаучной грамотности?</a:t>
            </a:r>
          </a:p>
          <a:p>
            <a:pPr>
              <a:tabLst>
                <a:tab pos="0" algn="l"/>
                <a:tab pos="1087973" algn="l"/>
                <a:tab pos="2175947" algn="l"/>
                <a:tab pos="3263920" algn="l"/>
                <a:tab pos="4351894" algn="l"/>
                <a:tab pos="5439868" algn="l"/>
                <a:tab pos="6527841" algn="l"/>
                <a:tab pos="7615814" algn="l"/>
                <a:tab pos="8703789" algn="l"/>
                <a:tab pos="9791761" algn="l"/>
                <a:tab pos="10879734" algn="l"/>
                <a:tab pos="11967709" algn="l"/>
              </a:tabLst>
            </a:pPr>
            <a:endParaRPr lang="ru-RU" sz="2400" b="1" dirty="0">
              <a:solidFill>
                <a:srgbClr val="FF0000"/>
              </a:solidFill>
            </a:endParaRPr>
          </a:p>
          <a:p>
            <a:pPr>
              <a:tabLst>
                <a:tab pos="0" algn="l"/>
                <a:tab pos="1087973" algn="l"/>
                <a:tab pos="2175947" algn="l"/>
                <a:tab pos="3263920" algn="l"/>
                <a:tab pos="4351894" algn="l"/>
                <a:tab pos="5439868" algn="l"/>
                <a:tab pos="6527841" algn="l"/>
                <a:tab pos="7615814" algn="l"/>
                <a:tab pos="8703789" algn="l"/>
                <a:tab pos="9791761" algn="l"/>
                <a:tab pos="10879734" algn="l"/>
                <a:tab pos="11967709" algn="l"/>
              </a:tabLst>
            </a:pPr>
            <a:endParaRPr lang="ru-RU" sz="2400" b="1" dirty="0">
              <a:solidFill>
                <a:srgbClr val="002060"/>
              </a:solidFill>
            </a:endParaRPr>
          </a:p>
          <a:p>
            <a:pPr>
              <a:tabLst>
                <a:tab pos="0" algn="l"/>
                <a:tab pos="1087973" algn="l"/>
                <a:tab pos="2175947" algn="l"/>
                <a:tab pos="3263920" algn="l"/>
                <a:tab pos="4351894" algn="l"/>
                <a:tab pos="5439868" algn="l"/>
                <a:tab pos="6527841" algn="l"/>
                <a:tab pos="7615814" algn="l"/>
                <a:tab pos="8703789" algn="l"/>
                <a:tab pos="9791761" algn="l"/>
                <a:tab pos="10879734" algn="l"/>
                <a:tab pos="11967709" algn="l"/>
              </a:tabLst>
            </a:pPr>
            <a:r>
              <a:rPr lang="ru-RU" sz="2400" b="1" dirty="0">
                <a:solidFill>
                  <a:srgbClr val="002060"/>
                </a:solidFill>
              </a:rPr>
              <a:t> </a:t>
            </a:r>
            <a:endParaRPr lang="en-GB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668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86AB14-F2E5-CD09-9A51-53377E8EE5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08822" y="1291112"/>
            <a:ext cx="5765800" cy="617537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002060"/>
                </a:solidFill>
              </a:rPr>
              <a:t>Функциональная грамотность: общие характеристики заданий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FCCCDC-3940-477C-44D3-68F9ADCE11A9}"/>
              </a:ext>
            </a:extLst>
          </p:cNvPr>
          <p:cNvSpPr txBox="1"/>
          <p:nvPr/>
        </p:nvSpPr>
        <p:spPr>
          <a:xfrm>
            <a:off x="734878" y="2078238"/>
            <a:ext cx="7074248" cy="28212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38790" indent="-338790">
              <a:spcBef>
                <a:spcPts val="798"/>
              </a:spcBef>
              <a:buFont typeface="Arial" charset="0"/>
              <a:buChar char="•"/>
              <a:tabLst>
                <a:tab pos="338790" algn="l"/>
                <a:tab pos="1252455" algn="l"/>
                <a:tab pos="2166120" algn="l"/>
                <a:tab pos="3079785" algn="l"/>
                <a:tab pos="3993450" algn="l"/>
                <a:tab pos="4907115" algn="l"/>
                <a:tab pos="5820780" algn="l"/>
                <a:tab pos="6734445" algn="l"/>
                <a:tab pos="7648110" algn="l"/>
                <a:tab pos="8561775" algn="l"/>
                <a:tab pos="9475440" algn="l"/>
                <a:tab pos="10389105" algn="l"/>
              </a:tabLst>
            </a:pPr>
            <a:r>
              <a:rPr lang="ru-RU" sz="2400" b="1" dirty="0">
                <a:solidFill>
                  <a:srgbClr val="002060"/>
                </a:solidFill>
              </a:rPr>
              <a:t>Комплексность </a:t>
            </a:r>
          </a:p>
          <a:p>
            <a:pPr marL="338790" indent="-338790">
              <a:spcBef>
                <a:spcPts val="798"/>
              </a:spcBef>
              <a:buFont typeface="Arial" charset="0"/>
              <a:buChar char="•"/>
              <a:tabLst>
                <a:tab pos="338790" algn="l"/>
                <a:tab pos="1252455" algn="l"/>
                <a:tab pos="2166120" algn="l"/>
                <a:tab pos="3079785" algn="l"/>
                <a:tab pos="3993450" algn="l"/>
                <a:tab pos="4907115" algn="l"/>
                <a:tab pos="5820780" algn="l"/>
                <a:tab pos="6734445" algn="l"/>
                <a:tab pos="7648110" algn="l"/>
                <a:tab pos="8561775" algn="l"/>
                <a:tab pos="9475440" algn="l"/>
                <a:tab pos="10389105" algn="l"/>
              </a:tabLst>
            </a:pPr>
            <a:r>
              <a:rPr lang="ru-RU" sz="2400" b="1" dirty="0">
                <a:solidFill>
                  <a:srgbClr val="002060"/>
                </a:solidFill>
              </a:rPr>
              <a:t>Проблемность</a:t>
            </a:r>
          </a:p>
          <a:p>
            <a:pPr marL="338790" indent="-338790">
              <a:spcBef>
                <a:spcPts val="798"/>
              </a:spcBef>
              <a:buFont typeface="Arial" charset="0"/>
              <a:buChar char="•"/>
              <a:tabLst>
                <a:tab pos="338790" algn="l"/>
                <a:tab pos="1252455" algn="l"/>
                <a:tab pos="2166120" algn="l"/>
                <a:tab pos="3079785" algn="l"/>
                <a:tab pos="3993450" algn="l"/>
                <a:tab pos="4907115" algn="l"/>
                <a:tab pos="5820780" algn="l"/>
                <a:tab pos="6734445" algn="l"/>
                <a:tab pos="7648110" algn="l"/>
                <a:tab pos="8561775" algn="l"/>
                <a:tab pos="9475440" algn="l"/>
                <a:tab pos="10389105" algn="l"/>
              </a:tabLst>
            </a:pPr>
            <a:r>
              <a:rPr lang="ru-RU" sz="2400" b="1" dirty="0" err="1">
                <a:solidFill>
                  <a:srgbClr val="002060"/>
                </a:solidFill>
              </a:rPr>
              <a:t>Контекстность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</a:p>
          <a:p>
            <a:pPr marL="338790" indent="-338790">
              <a:spcBef>
                <a:spcPts val="798"/>
              </a:spcBef>
              <a:buFont typeface="Arial" charset="0"/>
              <a:buChar char="•"/>
              <a:tabLst>
                <a:tab pos="338790" algn="l"/>
                <a:tab pos="1252455" algn="l"/>
                <a:tab pos="2166120" algn="l"/>
                <a:tab pos="3079785" algn="l"/>
                <a:tab pos="3993450" algn="l"/>
                <a:tab pos="4907115" algn="l"/>
                <a:tab pos="5820780" algn="l"/>
                <a:tab pos="6734445" algn="l"/>
                <a:tab pos="7648110" algn="l"/>
                <a:tab pos="8561775" algn="l"/>
                <a:tab pos="9475440" algn="l"/>
                <a:tab pos="10389105" algn="l"/>
              </a:tabLst>
            </a:pPr>
            <a:r>
              <a:rPr lang="ru-RU" sz="2400" b="1" dirty="0">
                <a:solidFill>
                  <a:srgbClr val="002060"/>
                </a:solidFill>
              </a:rPr>
              <a:t>Личностная значимость</a:t>
            </a:r>
          </a:p>
          <a:p>
            <a:pPr marL="338790" indent="-338790">
              <a:spcBef>
                <a:spcPts val="798"/>
              </a:spcBef>
              <a:buFont typeface="Arial" charset="0"/>
              <a:buChar char="•"/>
              <a:tabLst>
                <a:tab pos="338790" algn="l"/>
                <a:tab pos="1252455" algn="l"/>
                <a:tab pos="2166120" algn="l"/>
                <a:tab pos="3079785" algn="l"/>
                <a:tab pos="3993450" algn="l"/>
                <a:tab pos="4907115" algn="l"/>
                <a:tab pos="5820780" algn="l"/>
                <a:tab pos="6734445" algn="l"/>
                <a:tab pos="7648110" algn="l"/>
                <a:tab pos="8561775" algn="l"/>
                <a:tab pos="9475440" algn="l"/>
                <a:tab pos="10389105" algn="l"/>
              </a:tabLst>
            </a:pPr>
            <a:r>
              <a:rPr lang="ru-RU" sz="2400" b="1" dirty="0" err="1">
                <a:solidFill>
                  <a:srgbClr val="002060"/>
                </a:solidFill>
              </a:rPr>
              <a:t>Уровневость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</a:p>
          <a:p>
            <a:pPr marL="338790" indent="-338790">
              <a:spcBef>
                <a:spcPts val="798"/>
              </a:spcBef>
              <a:buFont typeface="Arial" charset="0"/>
              <a:buChar char="•"/>
              <a:tabLst>
                <a:tab pos="338790" algn="l"/>
                <a:tab pos="1252455" algn="l"/>
                <a:tab pos="2166120" algn="l"/>
                <a:tab pos="3079785" algn="l"/>
                <a:tab pos="3993450" algn="l"/>
                <a:tab pos="4907115" algn="l"/>
                <a:tab pos="5820780" algn="l"/>
                <a:tab pos="6734445" algn="l"/>
                <a:tab pos="7648110" algn="l"/>
                <a:tab pos="8561775" algn="l"/>
                <a:tab pos="9475440" algn="l"/>
                <a:tab pos="10389105" algn="l"/>
              </a:tabLst>
            </a:pPr>
            <a:r>
              <a:rPr lang="ru-RU" sz="2400" b="1" dirty="0" err="1">
                <a:solidFill>
                  <a:srgbClr val="002060"/>
                </a:solidFill>
              </a:rPr>
              <a:t>Компетентностность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FA3832-CD74-A2D7-4321-0E93112D8695}"/>
              </a:ext>
            </a:extLst>
          </p:cNvPr>
          <p:cNvSpPr txBox="1"/>
          <p:nvPr/>
        </p:nvSpPr>
        <p:spPr>
          <a:xfrm>
            <a:off x="3954780" y="5090459"/>
            <a:ext cx="4572000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Объединяет тематика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Ситуации содержат потенциал </a:t>
            </a:r>
            <a:r>
              <a:rPr lang="ru-RU" sz="2400" b="1">
                <a:solidFill>
                  <a:srgbClr val="002060"/>
                </a:solidFill>
              </a:rPr>
              <a:t>для интеграции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2722074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DF4B5AA9-1682-8078-6C05-5F10C4D41E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5052" y="1175086"/>
            <a:ext cx="7409180" cy="617537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034EA2"/>
                </a:solidFill>
              </a:rPr>
              <a:t>Дорабатываем данный комплекс заданиями по естественнонаучной грамотности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B583F0-3DED-1805-BA24-8AA1C4208CB6}"/>
              </a:ext>
            </a:extLst>
          </p:cNvPr>
          <p:cNvSpPr txBox="1"/>
          <p:nvPr/>
        </p:nvSpPr>
        <p:spPr>
          <a:xfrm>
            <a:off x="939233" y="2158383"/>
            <a:ext cx="7944999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0" algn="l"/>
                <a:tab pos="1087973" algn="l"/>
                <a:tab pos="2175947" algn="l"/>
                <a:tab pos="3263920" algn="l"/>
                <a:tab pos="4351894" algn="l"/>
                <a:tab pos="5439868" algn="l"/>
                <a:tab pos="6527841" algn="l"/>
                <a:tab pos="7615814" algn="l"/>
                <a:tab pos="8703789" algn="l"/>
                <a:tab pos="9791761" algn="l"/>
                <a:tab pos="10879734" algn="l"/>
                <a:tab pos="11967709" algn="l"/>
              </a:tabLst>
            </a:pPr>
            <a:r>
              <a:rPr lang="ru-RU" sz="2400" b="1" dirty="0">
                <a:solidFill>
                  <a:srgbClr val="000000"/>
                </a:solidFill>
              </a:rPr>
              <a:t> </a:t>
            </a:r>
            <a:r>
              <a:rPr lang="ru-RU" sz="2400" b="1" dirty="0">
                <a:solidFill>
                  <a:srgbClr val="FF0000"/>
                </a:solidFill>
              </a:rPr>
              <a:t>Какие вопросы можно было бы сформулировать к этой ситуации с позиций естественнонаучной грамотности?</a:t>
            </a:r>
          </a:p>
          <a:p>
            <a:pPr>
              <a:tabLst>
                <a:tab pos="0" algn="l"/>
                <a:tab pos="1087973" algn="l"/>
                <a:tab pos="2175947" algn="l"/>
                <a:tab pos="3263920" algn="l"/>
                <a:tab pos="4351894" algn="l"/>
                <a:tab pos="5439868" algn="l"/>
                <a:tab pos="6527841" algn="l"/>
                <a:tab pos="7615814" algn="l"/>
                <a:tab pos="8703789" algn="l"/>
                <a:tab pos="9791761" algn="l"/>
                <a:tab pos="10879734" algn="l"/>
                <a:tab pos="11967709" algn="l"/>
              </a:tabLst>
            </a:pPr>
            <a:endParaRPr lang="ru-RU" sz="2400" b="1" dirty="0">
              <a:solidFill>
                <a:srgbClr val="FF0000"/>
              </a:solidFill>
            </a:endParaRPr>
          </a:p>
          <a:p>
            <a:pPr>
              <a:tabLst>
                <a:tab pos="0" algn="l"/>
                <a:tab pos="1087973" algn="l"/>
                <a:tab pos="2175947" algn="l"/>
                <a:tab pos="3263920" algn="l"/>
                <a:tab pos="4351894" algn="l"/>
                <a:tab pos="5439868" algn="l"/>
                <a:tab pos="6527841" algn="l"/>
                <a:tab pos="7615814" algn="l"/>
                <a:tab pos="8703789" algn="l"/>
                <a:tab pos="9791761" algn="l"/>
                <a:tab pos="10879734" algn="l"/>
                <a:tab pos="11967709" algn="l"/>
              </a:tabLst>
            </a:pPr>
            <a:r>
              <a:rPr lang="ru-RU" sz="2400" b="1" dirty="0">
                <a:solidFill>
                  <a:srgbClr val="002060"/>
                </a:solidFill>
              </a:rPr>
              <a:t>1. Почему пища животного происхождения даёт больше углеродных выбросов?  Дайте объяснение.</a:t>
            </a:r>
          </a:p>
          <a:p>
            <a:pPr>
              <a:tabLst>
                <a:tab pos="0" algn="l"/>
                <a:tab pos="1087973" algn="l"/>
                <a:tab pos="2175947" algn="l"/>
                <a:tab pos="3263920" algn="l"/>
                <a:tab pos="4351894" algn="l"/>
                <a:tab pos="5439868" algn="l"/>
                <a:tab pos="6527841" algn="l"/>
                <a:tab pos="7615814" algn="l"/>
                <a:tab pos="8703789" algn="l"/>
                <a:tab pos="9791761" algn="l"/>
                <a:tab pos="10879734" algn="l"/>
                <a:tab pos="11967709" algn="l"/>
              </a:tabLst>
            </a:pP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>
                <a:solidFill>
                  <a:srgbClr val="0070C0"/>
                </a:solidFill>
              </a:rPr>
              <a:t>(Как представить содержание критерия?)</a:t>
            </a:r>
          </a:p>
          <a:p>
            <a:pPr>
              <a:tabLst>
                <a:tab pos="0" algn="l"/>
                <a:tab pos="1087973" algn="l"/>
                <a:tab pos="2175947" algn="l"/>
                <a:tab pos="3263920" algn="l"/>
                <a:tab pos="4351894" algn="l"/>
                <a:tab pos="5439868" algn="l"/>
                <a:tab pos="6527841" algn="l"/>
                <a:tab pos="7615814" algn="l"/>
                <a:tab pos="8703789" algn="l"/>
                <a:tab pos="9791761" algn="l"/>
                <a:tab pos="10879734" algn="l"/>
                <a:tab pos="11967709" algn="l"/>
              </a:tabLst>
            </a:pPr>
            <a:endParaRPr lang="ru-RU" sz="2400" b="1" dirty="0">
              <a:solidFill>
                <a:srgbClr val="0070C0"/>
              </a:solidFill>
            </a:endParaRPr>
          </a:p>
          <a:p>
            <a:pPr>
              <a:tabLst>
                <a:tab pos="0" algn="l"/>
                <a:tab pos="1087973" algn="l"/>
                <a:tab pos="2175947" algn="l"/>
                <a:tab pos="3263920" algn="l"/>
                <a:tab pos="4351894" algn="l"/>
                <a:tab pos="5439868" algn="l"/>
                <a:tab pos="6527841" algn="l"/>
                <a:tab pos="7615814" algn="l"/>
                <a:tab pos="8703789" algn="l"/>
                <a:tab pos="9791761" algn="l"/>
                <a:tab pos="10879734" algn="l"/>
                <a:tab pos="11967709" algn="l"/>
              </a:tabLst>
            </a:pPr>
            <a:r>
              <a:rPr lang="ru-RU" sz="2400" b="1" dirty="0">
                <a:solidFill>
                  <a:srgbClr val="002060"/>
                </a:solidFill>
              </a:rPr>
              <a:t>2. Почему увеличение углеродного выброса связано с транспортировкой?</a:t>
            </a:r>
          </a:p>
          <a:p>
            <a:pPr>
              <a:tabLst>
                <a:tab pos="0" algn="l"/>
                <a:tab pos="1087973" algn="l"/>
                <a:tab pos="2175947" algn="l"/>
                <a:tab pos="3263920" algn="l"/>
                <a:tab pos="4351894" algn="l"/>
                <a:tab pos="5439868" algn="l"/>
                <a:tab pos="6527841" algn="l"/>
                <a:tab pos="7615814" algn="l"/>
                <a:tab pos="8703789" algn="l"/>
                <a:tab pos="9791761" algn="l"/>
                <a:tab pos="10879734" algn="l"/>
                <a:tab pos="11967709" algn="l"/>
              </a:tabLst>
            </a:pP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>
                <a:solidFill>
                  <a:srgbClr val="0070C0"/>
                </a:solidFill>
              </a:rPr>
              <a:t>(Как представить содержание критерия?)</a:t>
            </a:r>
          </a:p>
          <a:p>
            <a:pPr>
              <a:tabLst>
                <a:tab pos="0" algn="l"/>
                <a:tab pos="1087973" algn="l"/>
                <a:tab pos="2175947" algn="l"/>
                <a:tab pos="3263920" algn="l"/>
                <a:tab pos="4351894" algn="l"/>
                <a:tab pos="5439868" algn="l"/>
                <a:tab pos="6527841" algn="l"/>
                <a:tab pos="7615814" algn="l"/>
                <a:tab pos="8703789" algn="l"/>
                <a:tab pos="9791761" algn="l"/>
                <a:tab pos="10879734" algn="l"/>
                <a:tab pos="11967709" algn="l"/>
              </a:tabLst>
            </a:pPr>
            <a:endParaRPr lang="ru-RU" sz="2400" b="1" dirty="0">
              <a:solidFill>
                <a:srgbClr val="002060"/>
              </a:solidFill>
            </a:endParaRPr>
          </a:p>
          <a:p>
            <a:pPr>
              <a:tabLst>
                <a:tab pos="0" algn="l"/>
                <a:tab pos="1087973" algn="l"/>
                <a:tab pos="2175947" algn="l"/>
                <a:tab pos="3263920" algn="l"/>
                <a:tab pos="4351894" algn="l"/>
                <a:tab pos="5439868" algn="l"/>
                <a:tab pos="6527841" algn="l"/>
                <a:tab pos="7615814" algn="l"/>
                <a:tab pos="8703789" algn="l"/>
                <a:tab pos="9791761" algn="l"/>
                <a:tab pos="10879734" algn="l"/>
                <a:tab pos="11967709" algn="l"/>
              </a:tabLst>
            </a:pPr>
            <a:endParaRPr lang="ru-RU" sz="2400" b="1" dirty="0">
              <a:solidFill>
                <a:srgbClr val="002060"/>
              </a:solidFill>
            </a:endParaRPr>
          </a:p>
          <a:p>
            <a:pPr>
              <a:tabLst>
                <a:tab pos="0" algn="l"/>
                <a:tab pos="1087973" algn="l"/>
                <a:tab pos="2175947" algn="l"/>
                <a:tab pos="3263920" algn="l"/>
                <a:tab pos="4351894" algn="l"/>
                <a:tab pos="5439868" algn="l"/>
                <a:tab pos="6527841" algn="l"/>
                <a:tab pos="7615814" algn="l"/>
                <a:tab pos="8703789" algn="l"/>
                <a:tab pos="9791761" algn="l"/>
                <a:tab pos="10879734" algn="l"/>
                <a:tab pos="11967709" algn="l"/>
              </a:tabLst>
            </a:pPr>
            <a:r>
              <a:rPr lang="ru-RU" sz="2400" b="1" dirty="0">
                <a:solidFill>
                  <a:srgbClr val="002060"/>
                </a:solidFill>
              </a:rPr>
              <a:t> </a:t>
            </a:r>
            <a:endParaRPr lang="en-GB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3129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DF4B5AA9-1682-8078-6C05-5F10C4D41E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5052" y="1175086"/>
            <a:ext cx="7409180" cy="617537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034EA2"/>
                </a:solidFill>
              </a:rPr>
              <a:t>Дорабатываем комплекс заданиями по естественнонаучной грамотности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B583F0-3DED-1805-BA24-8AA1C4208CB6}"/>
              </a:ext>
            </a:extLst>
          </p:cNvPr>
          <p:cNvSpPr txBox="1"/>
          <p:nvPr/>
        </p:nvSpPr>
        <p:spPr>
          <a:xfrm>
            <a:off x="939233" y="2158383"/>
            <a:ext cx="7944999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0" algn="l"/>
                <a:tab pos="1087973" algn="l"/>
                <a:tab pos="2175947" algn="l"/>
                <a:tab pos="3263920" algn="l"/>
                <a:tab pos="4351894" algn="l"/>
                <a:tab pos="5439868" algn="l"/>
                <a:tab pos="6527841" algn="l"/>
                <a:tab pos="7615814" algn="l"/>
                <a:tab pos="8703789" algn="l"/>
                <a:tab pos="9791761" algn="l"/>
                <a:tab pos="10879734" algn="l"/>
                <a:tab pos="11967709" algn="l"/>
              </a:tabLst>
            </a:pPr>
            <a:r>
              <a:rPr lang="ru-RU" sz="2400" b="1" dirty="0">
                <a:solidFill>
                  <a:srgbClr val="000000"/>
                </a:solidFill>
              </a:rPr>
              <a:t> </a:t>
            </a:r>
            <a:r>
              <a:rPr lang="ru-RU" sz="2400" b="1" dirty="0">
                <a:solidFill>
                  <a:srgbClr val="FF0000"/>
                </a:solidFill>
              </a:rPr>
              <a:t>Какие вопросы можно было бы сформулировать к этой ситуации с позиций естественнонаучной грамотности?</a:t>
            </a:r>
          </a:p>
          <a:p>
            <a:pPr>
              <a:tabLst>
                <a:tab pos="0" algn="l"/>
                <a:tab pos="1087973" algn="l"/>
                <a:tab pos="2175947" algn="l"/>
                <a:tab pos="3263920" algn="l"/>
                <a:tab pos="4351894" algn="l"/>
                <a:tab pos="5439868" algn="l"/>
                <a:tab pos="6527841" algn="l"/>
                <a:tab pos="7615814" algn="l"/>
                <a:tab pos="8703789" algn="l"/>
                <a:tab pos="9791761" algn="l"/>
                <a:tab pos="10879734" algn="l"/>
                <a:tab pos="11967709" algn="l"/>
              </a:tabLst>
            </a:pPr>
            <a:endParaRPr lang="ru-RU" sz="2400" b="1" dirty="0">
              <a:solidFill>
                <a:srgbClr val="002060"/>
              </a:solidFill>
            </a:endParaRPr>
          </a:p>
          <a:p>
            <a:pPr>
              <a:tabLst>
                <a:tab pos="0" algn="l"/>
                <a:tab pos="1087973" algn="l"/>
                <a:tab pos="2175947" algn="l"/>
                <a:tab pos="3263920" algn="l"/>
                <a:tab pos="4351894" algn="l"/>
                <a:tab pos="5439868" algn="l"/>
                <a:tab pos="6527841" algn="l"/>
                <a:tab pos="7615814" algn="l"/>
                <a:tab pos="8703789" algn="l"/>
                <a:tab pos="9791761" algn="l"/>
                <a:tab pos="10879734" algn="l"/>
                <a:tab pos="11967709" algn="l"/>
              </a:tabLst>
            </a:pPr>
            <a:r>
              <a:rPr lang="ru-RU" sz="2400" b="1" dirty="0">
                <a:solidFill>
                  <a:srgbClr val="002060"/>
                </a:solidFill>
              </a:rPr>
              <a:t>3. Таня решила перейти на диетический режим питания и  использовать больше продуктов растительного происхождения. Она приступила к составлению сбалансированного диетического меню на неделю.</a:t>
            </a:r>
          </a:p>
          <a:p>
            <a:pPr>
              <a:tabLst>
                <a:tab pos="0" algn="l"/>
                <a:tab pos="1087973" algn="l"/>
                <a:tab pos="2175947" algn="l"/>
                <a:tab pos="3263920" algn="l"/>
                <a:tab pos="4351894" algn="l"/>
                <a:tab pos="5439868" algn="l"/>
                <a:tab pos="6527841" algn="l"/>
                <a:tab pos="7615814" algn="l"/>
                <a:tab pos="8703789" algn="l"/>
                <a:tab pos="9791761" algn="l"/>
                <a:tab pos="10879734" algn="l"/>
                <a:tab pos="11967709" algn="l"/>
              </a:tabLst>
            </a:pPr>
            <a:r>
              <a:rPr lang="ru-RU" sz="2400" b="1" dirty="0">
                <a:solidFill>
                  <a:srgbClr val="002060"/>
                </a:solidFill>
              </a:rPr>
              <a:t>Какая информация понадобится Тане, чтобы решить эту задачу? Какие группы данных необходимы ей для составления сбалансированного меню и оптимизации расходов? </a:t>
            </a:r>
          </a:p>
          <a:p>
            <a:pPr>
              <a:tabLst>
                <a:tab pos="0" algn="l"/>
                <a:tab pos="1087973" algn="l"/>
                <a:tab pos="2175947" algn="l"/>
                <a:tab pos="3263920" algn="l"/>
                <a:tab pos="4351894" algn="l"/>
                <a:tab pos="5439868" algn="l"/>
                <a:tab pos="6527841" algn="l"/>
                <a:tab pos="7615814" algn="l"/>
                <a:tab pos="8703789" algn="l"/>
                <a:tab pos="9791761" algn="l"/>
                <a:tab pos="10879734" algn="l"/>
                <a:tab pos="11967709" algn="l"/>
              </a:tabLst>
            </a:pPr>
            <a:r>
              <a:rPr lang="ru-RU" sz="2400" b="1" dirty="0">
                <a:solidFill>
                  <a:srgbClr val="002060"/>
                </a:solidFill>
              </a:rPr>
              <a:t> </a:t>
            </a:r>
          </a:p>
          <a:p>
            <a:pPr>
              <a:tabLst>
                <a:tab pos="0" algn="l"/>
                <a:tab pos="1087973" algn="l"/>
                <a:tab pos="2175947" algn="l"/>
                <a:tab pos="3263920" algn="l"/>
                <a:tab pos="4351894" algn="l"/>
                <a:tab pos="5439868" algn="l"/>
                <a:tab pos="6527841" algn="l"/>
                <a:tab pos="7615814" algn="l"/>
                <a:tab pos="8703789" algn="l"/>
                <a:tab pos="9791761" algn="l"/>
                <a:tab pos="10879734" algn="l"/>
                <a:tab pos="11967709" algn="l"/>
              </a:tabLst>
            </a:pPr>
            <a:endParaRPr lang="ru-RU" sz="2400" b="1" dirty="0">
              <a:solidFill>
                <a:srgbClr val="002060"/>
              </a:solidFill>
            </a:endParaRPr>
          </a:p>
          <a:p>
            <a:pPr>
              <a:tabLst>
                <a:tab pos="0" algn="l"/>
                <a:tab pos="1087973" algn="l"/>
                <a:tab pos="2175947" algn="l"/>
                <a:tab pos="3263920" algn="l"/>
                <a:tab pos="4351894" algn="l"/>
                <a:tab pos="5439868" algn="l"/>
                <a:tab pos="6527841" algn="l"/>
                <a:tab pos="7615814" algn="l"/>
                <a:tab pos="8703789" algn="l"/>
                <a:tab pos="9791761" algn="l"/>
                <a:tab pos="10879734" algn="l"/>
                <a:tab pos="11967709" algn="l"/>
              </a:tabLst>
            </a:pPr>
            <a:r>
              <a:rPr lang="ru-RU" sz="2400" b="1" dirty="0">
                <a:solidFill>
                  <a:srgbClr val="002060"/>
                </a:solidFill>
              </a:rPr>
              <a:t> </a:t>
            </a:r>
            <a:endParaRPr lang="en-GB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918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DF4B5AA9-1682-8078-6C05-5F10C4D41E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5052" y="1175086"/>
            <a:ext cx="7409180" cy="617537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034EA2"/>
                </a:solidFill>
              </a:rPr>
              <a:t>Дорабатываем данный комплекс заданиями по естественнонаучной грамотности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B583F0-3DED-1805-BA24-8AA1C4208CB6}"/>
              </a:ext>
            </a:extLst>
          </p:cNvPr>
          <p:cNvSpPr txBox="1"/>
          <p:nvPr/>
        </p:nvSpPr>
        <p:spPr>
          <a:xfrm>
            <a:off x="939233" y="1792623"/>
            <a:ext cx="7944999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0" algn="l"/>
                <a:tab pos="1087973" algn="l"/>
                <a:tab pos="2175947" algn="l"/>
                <a:tab pos="3263920" algn="l"/>
                <a:tab pos="4351894" algn="l"/>
                <a:tab pos="5439868" algn="l"/>
                <a:tab pos="6527841" algn="l"/>
                <a:tab pos="7615814" algn="l"/>
                <a:tab pos="8703789" algn="l"/>
                <a:tab pos="9791761" algn="l"/>
                <a:tab pos="10879734" algn="l"/>
                <a:tab pos="11967709" algn="l"/>
              </a:tabLst>
            </a:pPr>
            <a:r>
              <a:rPr lang="ru-RU" sz="2400" b="1" dirty="0">
                <a:solidFill>
                  <a:srgbClr val="000000"/>
                </a:solidFill>
              </a:rPr>
              <a:t> </a:t>
            </a:r>
            <a:r>
              <a:rPr lang="ru-RU" sz="2400" b="1" dirty="0">
                <a:solidFill>
                  <a:srgbClr val="FF0000"/>
                </a:solidFill>
              </a:rPr>
              <a:t>Какие вопросы можно было бы сформулировать к этой ситуации с позиций естественнонаучной грамотности?</a:t>
            </a:r>
            <a:endParaRPr lang="ru-RU" sz="2400" b="1" dirty="0">
              <a:solidFill>
                <a:srgbClr val="002060"/>
              </a:solidFill>
            </a:endParaRPr>
          </a:p>
          <a:p>
            <a:pPr>
              <a:tabLst>
                <a:tab pos="0" algn="l"/>
                <a:tab pos="1087973" algn="l"/>
                <a:tab pos="2175947" algn="l"/>
                <a:tab pos="3263920" algn="l"/>
                <a:tab pos="4351894" algn="l"/>
                <a:tab pos="5439868" algn="l"/>
                <a:tab pos="6527841" algn="l"/>
                <a:tab pos="7615814" algn="l"/>
                <a:tab pos="8703789" algn="l"/>
                <a:tab pos="9791761" algn="l"/>
                <a:tab pos="10879734" algn="l"/>
                <a:tab pos="11967709" algn="l"/>
              </a:tabLst>
            </a:pPr>
            <a:r>
              <a:rPr lang="ru-RU" sz="2400" b="1" dirty="0">
                <a:solidFill>
                  <a:srgbClr val="002060"/>
                </a:solidFill>
              </a:rPr>
              <a:t>3. Таня решила перейти на диетический режим питания и  использовать больше продуктов растительного происхождения. Она приступила к составлению сбалансированного диетического меню на неделю.</a:t>
            </a:r>
          </a:p>
          <a:p>
            <a:pPr>
              <a:tabLst>
                <a:tab pos="0" algn="l"/>
                <a:tab pos="1087973" algn="l"/>
                <a:tab pos="2175947" algn="l"/>
                <a:tab pos="3263920" algn="l"/>
                <a:tab pos="4351894" algn="l"/>
                <a:tab pos="5439868" algn="l"/>
                <a:tab pos="6527841" algn="l"/>
                <a:tab pos="7615814" algn="l"/>
                <a:tab pos="8703789" algn="l"/>
                <a:tab pos="9791761" algn="l"/>
                <a:tab pos="10879734" algn="l"/>
                <a:tab pos="11967709" algn="l"/>
              </a:tabLst>
            </a:pPr>
            <a:r>
              <a:rPr lang="ru-RU" sz="2400" b="1" dirty="0">
                <a:solidFill>
                  <a:srgbClr val="002060"/>
                </a:solidFill>
              </a:rPr>
              <a:t>Какая информация понадобится Тане, чтобы решить эту задачу? Какие группы данных необходимы ей для составления сбалансированного меню и оптимизации расходов? </a:t>
            </a:r>
          </a:p>
          <a:p>
            <a:pPr>
              <a:tabLst>
                <a:tab pos="0" algn="l"/>
                <a:tab pos="1087973" algn="l"/>
                <a:tab pos="2175947" algn="l"/>
                <a:tab pos="3263920" algn="l"/>
                <a:tab pos="4351894" algn="l"/>
                <a:tab pos="5439868" algn="l"/>
                <a:tab pos="6527841" algn="l"/>
                <a:tab pos="7615814" algn="l"/>
                <a:tab pos="8703789" algn="l"/>
                <a:tab pos="9791761" algn="l"/>
                <a:tab pos="10879734" algn="l"/>
                <a:tab pos="11967709" algn="l"/>
              </a:tabLst>
            </a:pPr>
            <a:r>
              <a:rPr lang="ru-RU" sz="2400" b="1" dirty="0">
                <a:solidFill>
                  <a:srgbClr val="002060"/>
                </a:solidFill>
              </a:rPr>
              <a:t>(С точки зрения калорийности, представленности белков, жиров, углеводов, с точки зрения углеродного следа, с точки зрения цены – комбинации по 3-м параметрам)</a:t>
            </a:r>
          </a:p>
          <a:p>
            <a:pPr>
              <a:tabLst>
                <a:tab pos="0" algn="l"/>
                <a:tab pos="1087973" algn="l"/>
                <a:tab pos="2175947" algn="l"/>
                <a:tab pos="3263920" algn="l"/>
                <a:tab pos="4351894" algn="l"/>
                <a:tab pos="5439868" algn="l"/>
                <a:tab pos="6527841" algn="l"/>
                <a:tab pos="7615814" algn="l"/>
                <a:tab pos="8703789" algn="l"/>
                <a:tab pos="9791761" algn="l"/>
                <a:tab pos="10879734" algn="l"/>
                <a:tab pos="11967709" algn="l"/>
              </a:tabLst>
            </a:pPr>
            <a:endParaRPr lang="ru-RU" sz="2400" b="1" dirty="0">
              <a:solidFill>
                <a:srgbClr val="002060"/>
              </a:solidFill>
            </a:endParaRPr>
          </a:p>
          <a:p>
            <a:pPr>
              <a:tabLst>
                <a:tab pos="0" algn="l"/>
                <a:tab pos="1087973" algn="l"/>
                <a:tab pos="2175947" algn="l"/>
                <a:tab pos="3263920" algn="l"/>
                <a:tab pos="4351894" algn="l"/>
                <a:tab pos="5439868" algn="l"/>
                <a:tab pos="6527841" algn="l"/>
                <a:tab pos="7615814" algn="l"/>
                <a:tab pos="8703789" algn="l"/>
                <a:tab pos="9791761" algn="l"/>
                <a:tab pos="10879734" algn="l"/>
                <a:tab pos="11967709" algn="l"/>
              </a:tabLst>
            </a:pPr>
            <a:r>
              <a:rPr lang="ru-RU" sz="2400" b="1" dirty="0">
                <a:solidFill>
                  <a:srgbClr val="002060"/>
                </a:solidFill>
              </a:rPr>
              <a:t> </a:t>
            </a:r>
            <a:endParaRPr lang="en-GB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8674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DF4B5AA9-1682-8078-6C05-5F10C4D41E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5052" y="1175086"/>
            <a:ext cx="7409180" cy="617537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034EA2"/>
                </a:solidFill>
              </a:rPr>
              <a:t>Дорабатываем данный комплекс заданиями по естественнонаучной грамотности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B583F0-3DED-1805-BA24-8AA1C4208CB6}"/>
              </a:ext>
            </a:extLst>
          </p:cNvPr>
          <p:cNvSpPr txBox="1"/>
          <p:nvPr/>
        </p:nvSpPr>
        <p:spPr>
          <a:xfrm>
            <a:off x="939233" y="1792623"/>
            <a:ext cx="7944999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0" algn="l"/>
                <a:tab pos="1087973" algn="l"/>
                <a:tab pos="2175947" algn="l"/>
                <a:tab pos="3263920" algn="l"/>
                <a:tab pos="4351894" algn="l"/>
                <a:tab pos="5439868" algn="l"/>
                <a:tab pos="6527841" algn="l"/>
                <a:tab pos="7615814" algn="l"/>
                <a:tab pos="8703789" algn="l"/>
                <a:tab pos="9791761" algn="l"/>
                <a:tab pos="10879734" algn="l"/>
                <a:tab pos="11967709" algn="l"/>
              </a:tabLst>
            </a:pPr>
            <a:r>
              <a:rPr lang="ru-RU" sz="2400" b="1" dirty="0">
                <a:solidFill>
                  <a:srgbClr val="000000"/>
                </a:solidFill>
              </a:rPr>
              <a:t> </a:t>
            </a:r>
            <a:r>
              <a:rPr lang="ru-RU" sz="2400" b="1" dirty="0">
                <a:solidFill>
                  <a:srgbClr val="FF0000"/>
                </a:solidFill>
              </a:rPr>
              <a:t>Какие вопросы можно было бы сформулировать к этой ситуации с позиций естественнонаучной грамотности?</a:t>
            </a:r>
          </a:p>
          <a:p>
            <a:pPr>
              <a:tabLst>
                <a:tab pos="0" algn="l"/>
                <a:tab pos="1087973" algn="l"/>
                <a:tab pos="2175947" algn="l"/>
                <a:tab pos="3263920" algn="l"/>
                <a:tab pos="4351894" algn="l"/>
                <a:tab pos="5439868" algn="l"/>
                <a:tab pos="6527841" algn="l"/>
                <a:tab pos="7615814" algn="l"/>
                <a:tab pos="8703789" algn="l"/>
                <a:tab pos="9791761" algn="l"/>
                <a:tab pos="10879734" algn="l"/>
                <a:tab pos="11967709" algn="l"/>
              </a:tabLst>
            </a:pPr>
            <a:endParaRPr lang="ru-RU" sz="2400" b="1" dirty="0">
              <a:solidFill>
                <a:srgbClr val="002060"/>
              </a:solidFill>
            </a:endParaRPr>
          </a:p>
          <a:p>
            <a:pPr>
              <a:tabLst>
                <a:tab pos="0" algn="l"/>
                <a:tab pos="1087973" algn="l"/>
                <a:tab pos="2175947" algn="l"/>
                <a:tab pos="3263920" algn="l"/>
                <a:tab pos="4351894" algn="l"/>
                <a:tab pos="5439868" algn="l"/>
                <a:tab pos="6527841" algn="l"/>
                <a:tab pos="7615814" algn="l"/>
                <a:tab pos="8703789" algn="l"/>
                <a:tab pos="9791761" algn="l"/>
                <a:tab pos="10879734" algn="l"/>
                <a:tab pos="11967709" algn="l"/>
              </a:tabLst>
            </a:pPr>
            <a:r>
              <a:rPr lang="ru-RU" sz="2400" b="1" dirty="0">
                <a:solidFill>
                  <a:srgbClr val="002060"/>
                </a:solidFill>
              </a:rPr>
              <a:t>4. Составьте список продуктов с данными по содержанию в них а) калорий; б) белков, жиров, углеводов; в) данными по цене продуктов, г) данными по углеродным выбросам,  связанными с производством продуктов.</a:t>
            </a:r>
          </a:p>
          <a:p>
            <a:pPr>
              <a:tabLst>
                <a:tab pos="0" algn="l"/>
                <a:tab pos="1087973" algn="l"/>
                <a:tab pos="2175947" algn="l"/>
                <a:tab pos="3263920" algn="l"/>
                <a:tab pos="4351894" algn="l"/>
                <a:tab pos="5439868" algn="l"/>
                <a:tab pos="6527841" algn="l"/>
                <a:tab pos="7615814" algn="l"/>
                <a:tab pos="8703789" algn="l"/>
                <a:tab pos="9791761" algn="l"/>
                <a:tab pos="10879734" algn="l"/>
                <a:tab pos="11967709" algn="l"/>
              </a:tabLst>
            </a:pPr>
            <a:endParaRPr lang="ru-RU" sz="2400" b="1" dirty="0">
              <a:solidFill>
                <a:srgbClr val="002060"/>
              </a:solidFill>
            </a:endParaRPr>
          </a:p>
          <a:p>
            <a:pPr>
              <a:tabLst>
                <a:tab pos="0" algn="l"/>
                <a:tab pos="1087973" algn="l"/>
                <a:tab pos="2175947" algn="l"/>
                <a:tab pos="3263920" algn="l"/>
                <a:tab pos="4351894" algn="l"/>
                <a:tab pos="5439868" algn="l"/>
                <a:tab pos="6527841" algn="l"/>
                <a:tab pos="7615814" algn="l"/>
                <a:tab pos="8703789" algn="l"/>
                <a:tab pos="9791761" algn="l"/>
                <a:tab pos="10879734" algn="l"/>
                <a:tab pos="11967709" algn="l"/>
              </a:tabLst>
            </a:pPr>
            <a:r>
              <a:rPr lang="ru-RU" sz="2400" b="1" dirty="0">
                <a:solidFill>
                  <a:srgbClr val="002060"/>
                </a:solidFill>
              </a:rPr>
              <a:t>5. Составьте оптимальную диету для Тани с учётом 3-х групп данных.  (Комбинация по трём параметрам).</a:t>
            </a:r>
          </a:p>
          <a:p>
            <a:pPr>
              <a:tabLst>
                <a:tab pos="0" algn="l"/>
                <a:tab pos="1087973" algn="l"/>
                <a:tab pos="2175947" algn="l"/>
                <a:tab pos="3263920" algn="l"/>
                <a:tab pos="4351894" algn="l"/>
                <a:tab pos="5439868" algn="l"/>
                <a:tab pos="6527841" algn="l"/>
                <a:tab pos="7615814" algn="l"/>
                <a:tab pos="8703789" algn="l"/>
                <a:tab pos="9791761" algn="l"/>
                <a:tab pos="10879734" algn="l"/>
                <a:tab pos="11967709" algn="l"/>
              </a:tabLst>
            </a:pPr>
            <a:endParaRPr lang="ru-RU" sz="2400" b="1" dirty="0">
              <a:solidFill>
                <a:srgbClr val="002060"/>
              </a:solidFill>
            </a:endParaRPr>
          </a:p>
          <a:p>
            <a:pPr>
              <a:tabLst>
                <a:tab pos="0" algn="l"/>
                <a:tab pos="1087973" algn="l"/>
                <a:tab pos="2175947" algn="l"/>
                <a:tab pos="3263920" algn="l"/>
                <a:tab pos="4351894" algn="l"/>
                <a:tab pos="5439868" algn="l"/>
                <a:tab pos="6527841" algn="l"/>
                <a:tab pos="7615814" algn="l"/>
                <a:tab pos="8703789" algn="l"/>
                <a:tab pos="9791761" algn="l"/>
                <a:tab pos="10879734" algn="l"/>
                <a:tab pos="11967709" algn="l"/>
              </a:tabLst>
            </a:pPr>
            <a:endParaRPr lang="ru-RU" sz="2400" b="1" dirty="0">
              <a:solidFill>
                <a:srgbClr val="002060"/>
              </a:solidFill>
            </a:endParaRPr>
          </a:p>
          <a:p>
            <a:pPr>
              <a:tabLst>
                <a:tab pos="0" algn="l"/>
                <a:tab pos="1087973" algn="l"/>
                <a:tab pos="2175947" algn="l"/>
                <a:tab pos="3263920" algn="l"/>
                <a:tab pos="4351894" algn="l"/>
                <a:tab pos="5439868" algn="l"/>
                <a:tab pos="6527841" algn="l"/>
                <a:tab pos="7615814" algn="l"/>
                <a:tab pos="8703789" algn="l"/>
                <a:tab pos="9791761" algn="l"/>
                <a:tab pos="10879734" algn="l"/>
                <a:tab pos="11967709" algn="l"/>
              </a:tabLst>
            </a:pPr>
            <a:r>
              <a:rPr lang="ru-RU" sz="2400" b="1" dirty="0">
                <a:solidFill>
                  <a:srgbClr val="002060"/>
                </a:solidFill>
              </a:rPr>
              <a:t>Анализ больших групп данных -  вот это примерно ждёт нас в 2025 году.</a:t>
            </a:r>
          </a:p>
          <a:p>
            <a:pPr>
              <a:tabLst>
                <a:tab pos="0" algn="l"/>
                <a:tab pos="1087973" algn="l"/>
                <a:tab pos="2175947" algn="l"/>
                <a:tab pos="3263920" algn="l"/>
                <a:tab pos="4351894" algn="l"/>
                <a:tab pos="5439868" algn="l"/>
                <a:tab pos="6527841" algn="l"/>
                <a:tab pos="7615814" algn="l"/>
                <a:tab pos="8703789" algn="l"/>
                <a:tab pos="9791761" algn="l"/>
                <a:tab pos="10879734" algn="l"/>
                <a:tab pos="11967709" algn="l"/>
              </a:tabLst>
            </a:pPr>
            <a:endParaRPr lang="ru-RU" sz="2400" b="1" dirty="0">
              <a:solidFill>
                <a:srgbClr val="0070C0"/>
              </a:solidFill>
            </a:endParaRPr>
          </a:p>
          <a:p>
            <a:pPr>
              <a:tabLst>
                <a:tab pos="0" algn="l"/>
                <a:tab pos="1087973" algn="l"/>
                <a:tab pos="2175947" algn="l"/>
                <a:tab pos="3263920" algn="l"/>
                <a:tab pos="4351894" algn="l"/>
                <a:tab pos="5439868" algn="l"/>
                <a:tab pos="6527841" algn="l"/>
                <a:tab pos="7615814" algn="l"/>
                <a:tab pos="8703789" algn="l"/>
                <a:tab pos="9791761" algn="l"/>
                <a:tab pos="10879734" algn="l"/>
                <a:tab pos="11967709" algn="l"/>
              </a:tabLst>
            </a:pPr>
            <a:r>
              <a:rPr lang="ru-RU" sz="2400" b="1" dirty="0">
                <a:solidFill>
                  <a:srgbClr val="002060"/>
                </a:solidFill>
              </a:rPr>
              <a:t> </a:t>
            </a:r>
            <a:endParaRPr lang="en-GB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3461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DF4B5AA9-1682-8078-6C05-5F10C4D41E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5052" y="1175086"/>
            <a:ext cx="7409180" cy="617537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034EA2"/>
                </a:solidFill>
              </a:rPr>
              <a:t>Разрабатываем новый комплекс  на основе интеграции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B583F0-3DED-1805-BA24-8AA1C4208CB6}"/>
              </a:ext>
            </a:extLst>
          </p:cNvPr>
          <p:cNvSpPr txBox="1"/>
          <p:nvPr/>
        </p:nvSpPr>
        <p:spPr>
          <a:xfrm>
            <a:off x="939233" y="2775603"/>
            <a:ext cx="794499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0" algn="l"/>
                <a:tab pos="1087973" algn="l"/>
                <a:tab pos="2175947" algn="l"/>
                <a:tab pos="3263920" algn="l"/>
                <a:tab pos="4351894" algn="l"/>
                <a:tab pos="5439868" algn="l"/>
                <a:tab pos="6527841" algn="l"/>
                <a:tab pos="7615814" algn="l"/>
                <a:tab pos="8703789" algn="l"/>
                <a:tab pos="9791761" algn="l"/>
                <a:tab pos="10879734" algn="l"/>
                <a:tab pos="11967709" algn="l"/>
              </a:tabLst>
            </a:pPr>
            <a:r>
              <a:rPr lang="ru-RU" sz="2400" b="1" dirty="0">
                <a:solidFill>
                  <a:srgbClr val="000000"/>
                </a:solidFill>
              </a:rPr>
              <a:t> </a:t>
            </a:r>
            <a:endParaRPr lang="ru-RU" sz="2400" b="1" dirty="0">
              <a:solidFill>
                <a:srgbClr val="0070C0"/>
              </a:solidFill>
            </a:endParaRPr>
          </a:p>
          <a:p>
            <a:pPr>
              <a:tabLst>
                <a:tab pos="0" algn="l"/>
                <a:tab pos="1087973" algn="l"/>
                <a:tab pos="2175947" algn="l"/>
                <a:tab pos="3263920" algn="l"/>
                <a:tab pos="4351894" algn="l"/>
                <a:tab pos="5439868" algn="l"/>
                <a:tab pos="6527841" algn="l"/>
                <a:tab pos="7615814" algn="l"/>
                <a:tab pos="8703789" algn="l"/>
                <a:tab pos="9791761" algn="l"/>
                <a:tab pos="10879734" algn="l"/>
                <a:tab pos="11967709" algn="l"/>
              </a:tabLst>
            </a:pPr>
            <a:r>
              <a:rPr lang="ru-RU" sz="2400" b="1" dirty="0">
                <a:solidFill>
                  <a:srgbClr val="FF0000"/>
                </a:solidFill>
              </a:rPr>
              <a:t>Какие другие сюжеты можно предложить для заданий, объединяющих развивающие потенциалы естественнонаучной и финансовой грамотности?</a:t>
            </a:r>
            <a:endParaRPr lang="ru-RU" sz="2400" b="1" dirty="0">
              <a:solidFill>
                <a:srgbClr val="002060"/>
              </a:solidFill>
            </a:endParaRPr>
          </a:p>
          <a:p>
            <a:pPr>
              <a:tabLst>
                <a:tab pos="0" algn="l"/>
                <a:tab pos="1087973" algn="l"/>
                <a:tab pos="2175947" algn="l"/>
                <a:tab pos="3263920" algn="l"/>
                <a:tab pos="4351894" algn="l"/>
                <a:tab pos="5439868" algn="l"/>
                <a:tab pos="6527841" algn="l"/>
                <a:tab pos="7615814" algn="l"/>
                <a:tab pos="8703789" algn="l"/>
                <a:tab pos="9791761" algn="l"/>
                <a:tab pos="10879734" algn="l"/>
                <a:tab pos="11967709" algn="l"/>
              </a:tabLst>
            </a:pPr>
            <a:r>
              <a:rPr lang="ru-RU" sz="2400" b="1" dirty="0">
                <a:solidFill>
                  <a:srgbClr val="002060"/>
                </a:solidFill>
              </a:rPr>
              <a:t> </a:t>
            </a:r>
            <a:endParaRPr lang="en-GB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1594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6">
            <a:extLst>
              <a:ext uri="{FF2B5EF4-FFF2-40B4-BE49-F238E27FC236}">
                <a16:creationId xmlns:a16="http://schemas.microsoft.com/office/drawing/2014/main" id="{9AC27001-FE6A-22C8-77A5-FD01460320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16620" y="2120478"/>
            <a:ext cx="6858000" cy="1655762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rgbClr val="002060"/>
                </a:solidFill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856221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86AB14-F2E5-CD09-9A51-53377E8EE5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46400" y="646477"/>
            <a:ext cx="5765800" cy="617537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002060"/>
                </a:solidFill>
              </a:rPr>
              <a:t>Финансовая грамотность: познавательные умения</a:t>
            </a:r>
            <a:endParaRPr lang="ru-RU" sz="40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6AF59E0-466A-C3AB-CEC0-E9379A954B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5538" y="1264014"/>
            <a:ext cx="6858000" cy="4525962"/>
          </a:xfrm>
        </p:spPr>
        <p:txBody>
          <a:bodyPr/>
          <a:lstStyle/>
          <a:p>
            <a:endParaRPr lang="ky-KG" dirty="0"/>
          </a:p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A0609E-99BF-1731-4153-4BB35A5610F9}"/>
              </a:ext>
            </a:extLst>
          </p:cNvPr>
          <p:cNvSpPr txBox="1"/>
          <p:nvPr/>
        </p:nvSpPr>
        <p:spPr>
          <a:xfrm>
            <a:off x="493463" y="1426863"/>
            <a:ext cx="794499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  <a:tabLst>
                <a:tab pos="0" algn="l"/>
                <a:tab pos="1087973" algn="l"/>
                <a:tab pos="2175947" algn="l"/>
                <a:tab pos="3263920" algn="l"/>
                <a:tab pos="4351894" algn="l"/>
                <a:tab pos="5439868" algn="l"/>
                <a:tab pos="6527841" algn="l"/>
                <a:tab pos="7615814" algn="l"/>
                <a:tab pos="8703789" algn="l"/>
                <a:tab pos="9791761" algn="l"/>
                <a:tab pos="10879734" algn="l"/>
                <a:tab pos="11967709" algn="l"/>
              </a:tabLst>
            </a:pPr>
            <a:r>
              <a:rPr lang="ru-RU" sz="2400" b="1" dirty="0">
                <a:solidFill>
                  <a:srgbClr val="000000"/>
                </a:solidFill>
              </a:rPr>
              <a:t>        </a:t>
            </a:r>
            <a:r>
              <a:rPr lang="ru-RU" sz="2400" b="1" dirty="0">
                <a:solidFill>
                  <a:srgbClr val="002060"/>
                </a:solidFill>
              </a:rPr>
              <a:t>Выявление финансовой информации</a:t>
            </a:r>
          </a:p>
          <a:p>
            <a:pPr>
              <a:buFont typeface="Arial" pitchFamily="34" charset="0"/>
              <a:buChar char="•"/>
              <a:tabLst>
                <a:tab pos="0" algn="l"/>
                <a:tab pos="1087973" algn="l"/>
                <a:tab pos="2175947" algn="l"/>
                <a:tab pos="3263920" algn="l"/>
                <a:tab pos="4351894" algn="l"/>
                <a:tab pos="5439868" algn="l"/>
                <a:tab pos="6527841" algn="l"/>
                <a:tab pos="7615814" algn="l"/>
                <a:tab pos="8703789" algn="l"/>
                <a:tab pos="9791761" algn="l"/>
                <a:tab pos="10879734" algn="l"/>
                <a:tab pos="11967709" algn="l"/>
              </a:tabLst>
            </a:pPr>
            <a:r>
              <a:rPr lang="ru-RU" sz="2400" b="1" dirty="0">
                <a:solidFill>
                  <a:srgbClr val="002060"/>
                </a:solidFill>
              </a:rPr>
              <a:t>         Анализ информации в финансовом контексте</a:t>
            </a:r>
          </a:p>
          <a:p>
            <a:pPr>
              <a:buFont typeface="Arial" pitchFamily="34" charset="0"/>
              <a:buChar char="•"/>
              <a:tabLst>
                <a:tab pos="0" algn="l"/>
                <a:tab pos="1087973" algn="l"/>
                <a:tab pos="2175947" algn="l"/>
                <a:tab pos="3263920" algn="l"/>
                <a:tab pos="4351894" algn="l"/>
                <a:tab pos="5439868" algn="l"/>
                <a:tab pos="6527841" algn="l"/>
                <a:tab pos="7615814" algn="l"/>
                <a:tab pos="8703789" algn="l"/>
                <a:tab pos="9791761" algn="l"/>
                <a:tab pos="10879734" algn="l"/>
                <a:tab pos="11967709" algn="l"/>
              </a:tabLst>
            </a:pPr>
            <a:r>
              <a:rPr lang="ru-RU" sz="2400" b="1" dirty="0">
                <a:solidFill>
                  <a:srgbClr val="002060"/>
                </a:solidFill>
              </a:rPr>
              <a:t>         Оценка финансовых проблем</a:t>
            </a:r>
          </a:p>
          <a:p>
            <a:pPr>
              <a:buFont typeface="Arial" pitchFamily="34" charset="0"/>
              <a:buChar char="•"/>
              <a:tabLst>
                <a:tab pos="0" algn="l"/>
                <a:tab pos="1087973" algn="l"/>
                <a:tab pos="2175947" algn="l"/>
                <a:tab pos="3263920" algn="l"/>
                <a:tab pos="4351894" algn="l"/>
                <a:tab pos="5439868" algn="l"/>
                <a:tab pos="6527841" algn="l"/>
                <a:tab pos="7615814" algn="l"/>
                <a:tab pos="8703789" algn="l"/>
                <a:tab pos="9791761" algn="l"/>
                <a:tab pos="10879734" algn="l"/>
                <a:tab pos="11967709" algn="l"/>
              </a:tabLst>
            </a:pPr>
            <a:r>
              <a:rPr lang="ru-RU" sz="2400" b="1" dirty="0">
                <a:solidFill>
                  <a:srgbClr val="002060"/>
                </a:solidFill>
              </a:rPr>
              <a:t>         Применение финансовых знаний и понимания</a:t>
            </a:r>
            <a:endParaRPr lang="en-GB" sz="2400" b="1" dirty="0">
              <a:solidFill>
                <a:srgbClr val="002060"/>
              </a:solidFill>
            </a:endParaRPr>
          </a:p>
        </p:txBody>
      </p:sp>
      <p:pic>
        <p:nvPicPr>
          <p:cNvPr id="3074" name="Picture 2" descr="Атланты держат небо на каменных руках">
            <a:extLst>
              <a:ext uri="{FF2B5EF4-FFF2-40B4-BE49-F238E27FC236}">
                <a16:creationId xmlns:a16="http://schemas.microsoft.com/office/drawing/2014/main" id="{D61EA808-90FE-C145-B204-8AAE6B387F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6137" y="4106938"/>
            <a:ext cx="3454400" cy="234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49209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86AB14-F2E5-CD09-9A51-53377E8EE5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90800" y="1118094"/>
            <a:ext cx="6121400" cy="617537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002060"/>
                </a:solidFill>
              </a:rPr>
              <a:t>Естественнонаучная грамотность: познавательные умения</a:t>
            </a:r>
            <a:endParaRPr lang="ru-RU" sz="40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6AF59E0-466A-C3AB-CEC0-E9379A954B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5538" y="1264014"/>
            <a:ext cx="6858000" cy="4525962"/>
          </a:xfrm>
        </p:spPr>
        <p:txBody>
          <a:bodyPr/>
          <a:lstStyle/>
          <a:p>
            <a:endParaRPr lang="ky-KG" dirty="0"/>
          </a:p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A0609E-99BF-1731-4153-4BB35A5610F9}"/>
              </a:ext>
            </a:extLst>
          </p:cNvPr>
          <p:cNvSpPr txBox="1"/>
          <p:nvPr/>
        </p:nvSpPr>
        <p:spPr>
          <a:xfrm>
            <a:off x="493463" y="1426863"/>
            <a:ext cx="8218737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  <a:tabLst>
                <a:tab pos="0" algn="l"/>
                <a:tab pos="1087973" algn="l"/>
                <a:tab pos="2175947" algn="l"/>
                <a:tab pos="3263920" algn="l"/>
                <a:tab pos="4351894" algn="l"/>
                <a:tab pos="5439868" algn="l"/>
                <a:tab pos="6527841" algn="l"/>
                <a:tab pos="7615814" algn="l"/>
                <a:tab pos="8703789" algn="l"/>
                <a:tab pos="9791761" algn="l"/>
                <a:tab pos="10879734" algn="l"/>
                <a:tab pos="11967709" algn="l"/>
              </a:tabLst>
            </a:pPr>
            <a:r>
              <a:rPr lang="ru-RU" sz="3200" dirty="0">
                <a:solidFill>
                  <a:srgbClr val="000000"/>
                </a:solidFill>
              </a:rPr>
              <a:t>         </a:t>
            </a:r>
            <a:r>
              <a:rPr lang="ru-RU" sz="3200" dirty="0">
                <a:solidFill>
                  <a:srgbClr val="FF0000"/>
                </a:solidFill>
              </a:rPr>
              <a:t>Научное объяснение явлений </a:t>
            </a:r>
          </a:p>
          <a:p>
            <a:pPr>
              <a:buFont typeface="Arial" pitchFamily="34" charset="0"/>
              <a:buChar char="•"/>
              <a:tabLst>
                <a:tab pos="0" algn="l"/>
                <a:tab pos="1087973" algn="l"/>
                <a:tab pos="2175947" algn="l"/>
                <a:tab pos="3263920" algn="l"/>
                <a:tab pos="4351894" algn="l"/>
                <a:tab pos="5439868" algn="l"/>
                <a:tab pos="6527841" algn="l"/>
                <a:tab pos="7615814" algn="l"/>
                <a:tab pos="8703789" algn="l"/>
                <a:tab pos="9791761" algn="l"/>
                <a:tab pos="10879734" algn="l"/>
                <a:tab pos="11967709" algn="l"/>
              </a:tabLst>
            </a:pPr>
            <a:r>
              <a:rPr lang="ru-RU" sz="3200" dirty="0">
                <a:solidFill>
                  <a:srgbClr val="FF0000"/>
                </a:solidFill>
              </a:rPr>
              <a:t>         Понимание особенностей естественнонаучного исследования</a:t>
            </a:r>
          </a:p>
          <a:p>
            <a:pPr>
              <a:buFont typeface="Arial" pitchFamily="34" charset="0"/>
              <a:buChar char="•"/>
              <a:tabLst>
                <a:tab pos="0" algn="l"/>
                <a:tab pos="1087973" algn="l"/>
                <a:tab pos="2175947" algn="l"/>
                <a:tab pos="3263920" algn="l"/>
                <a:tab pos="4351894" algn="l"/>
                <a:tab pos="5439868" algn="l"/>
                <a:tab pos="6527841" algn="l"/>
                <a:tab pos="7615814" algn="l"/>
                <a:tab pos="8703789" algn="l"/>
                <a:tab pos="9791761" algn="l"/>
                <a:tab pos="10879734" algn="l"/>
                <a:tab pos="11967709" algn="l"/>
              </a:tabLst>
            </a:pPr>
            <a:r>
              <a:rPr lang="ru-RU" sz="3200" dirty="0">
                <a:solidFill>
                  <a:srgbClr val="FF0000"/>
                </a:solidFill>
              </a:rPr>
              <a:t>         Интерпретация данных и использование научных доказательств для получения выводов</a:t>
            </a:r>
          </a:p>
        </p:txBody>
      </p:sp>
      <p:pic>
        <p:nvPicPr>
          <p:cNvPr id="3074" name="Picture 2" descr="Атланты держат небо на каменных руках">
            <a:extLst>
              <a:ext uri="{FF2B5EF4-FFF2-40B4-BE49-F238E27FC236}">
                <a16:creationId xmlns:a16="http://schemas.microsoft.com/office/drawing/2014/main" id="{D61EA808-90FE-C145-B204-8AAE6B387F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29" y="4770816"/>
            <a:ext cx="2669691" cy="181578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9826363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BF613A1-732C-3955-328E-9212F60900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643" y="2349166"/>
            <a:ext cx="8397557" cy="3986381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DF4B5AA9-1682-8078-6C05-5F10C4D41E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26497" y="1126165"/>
            <a:ext cx="6697133" cy="617537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034EA2"/>
                </a:solidFill>
              </a:rPr>
              <a:t>Пример задания. Климатический магазин</a:t>
            </a:r>
            <a:br>
              <a:rPr lang="ru-RU" sz="4000" b="1" dirty="0">
                <a:solidFill>
                  <a:srgbClr val="034EA2"/>
                </a:solidFill>
              </a:rPr>
            </a:br>
            <a:r>
              <a:rPr lang="ru-RU" sz="4000" b="1" dirty="0">
                <a:solidFill>
                  <a:srgbClr val="034EA2"/>
                </a:solidFill>
              </a:rPr>
              <a:t>9 класс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DF51497-4A7C-975B-B863-76742BD4AC06}"/>
              </a:ext>
            </a:extLst>
          </p:cNvPr>
          <p:cNvSpPr txBox="1"/>
          <p:nvPr/>
        </p:nvSpPr>
        <p:spPr>
          <a:xfrm>
            <a:off x="3571574" y="1822413"/>
            <a:ext cx="457200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err="1"/>
              <a:t>http</a:t>
            </a:r>
            <a:r>
              <a:rPr lang="ru-RU" dirty="0"/>
              <a:t>://</a:t>
            </a:r>
            <a:r>
              <a:rPr lang="ru-RU" dirty="0" err="1"/>
              <a:t>skiv.instrao.ru</a:t>
            </a:r>
            <a:r>
              <a:rPr lang="ru-RU" dirty="0"/>
              <a:t>/</a:t>
            </a:r>
            <a:r>
              <a:rPr lang="ru-RU" dirty="0" err="1"/>
              <a:t>bank-zadaniy</a:t>
            </a:r>
            <a:r>
              <a:rPr lang="ru-RU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0661677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1FEBAA2-485E-744C-D779-F7C477D4149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67C5DD1-63CE-D8A3-5EDD-72D98C358B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73712"/>
            <a:ext cx="9144000" cy="5659215"/>
          </a:xfrm>
          <a:prstGeom prst="rect">
            <a:avLst/>
          </a:prstGeom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065F456F-4ADA-470F-5DD8-680F0333FD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63657" y="256175"/>
            <a:ext cx="6697133" cy="617537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034EA2"/>
                </a:solidFill>
              </a:rPr>
              <a:t>Климатический магазин </a:t>
            </a:r>
          </a:p>
        </p:txBody>
      </p:sp>
    </p:spTree>
    <p:extLst>
      <p:ext uri="{BB962C8B-B14F-4D97-AF65-F5344CB8AC3E}">
        <p14:creationId xmlns:p14="http://schemas.microsoft.com/office/powerpoint/2010/main" val="20039816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5DF51497-4A7C-975B-B863-76742BD4AC06}"/>
              </a:ext>
            </a:extLst>
          </p:cNvPr>
          <p:cNvSpPr txBox="1"/>
          <p:nvPr/>
        </p:nvSpPr>
        <p:spPr>
          <a:xfrm>
            <a:off x="3537284" y="862293"/>
            <a:ext cx="457200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err="1"/>
              <a:t>http</a:t>
            </a:r>
            <a:r>
              <a:rPr lang="ru-RU" dirty="0"/>
              <a:t>://</a:t>
            </a:r>
            <a:r>
              <a:rPr lang="ru-RU" dirty="0" err="1"/>
              <a:t>skiv.instrao.ru</a:t>
            </a:r>
            <a:r>
              <a:rPr lang="ru-RU" dirty="0"/>
              <a:t>/</a:t>
            </a:r>
            <a:r>
              <a:rPr lang="ru-RU" dirty="0" err="1"/>
              <a:t>bank-zadaniy</a:t>
            </a:r>
            <a:r>
              <a:rPr lang="ru-RU" dirty="0"/>
              <a:t>/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58D69B6-8CA0-2055-48FD-0A40BEC95E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84882"/>
            <a:ext cx="9144000" cy="5817181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A4695365-18C7-A342-A57A-AA003A4211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14538" y="166688"/>
            <a:ext cx="6697662" cy="617537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034EA2"/>
                </a:solidFill>
              </a:rPr>
              <a:t>Климатический магазин </a:t>
            </a:r>
          </a:p>
        </p:txBody>
      </p:sp>
    </p:spTree>
    <p:extLst>
      <p:ext uri="{BB962C8B-B14F-4D97-AF65-F5344CB8AC3E}">
        <p14:creationId xmlns:p14="http://schemas.microsoft.com/office/powerpoint/2010/main" val="30717454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5DF51497-4A7C-975B-B863-76742BD4AC06}"/>
              </a:ext>
            </a:extLst>
          </p:cNvPr>
          <p:cNvSpPr txBox="1"/>
          <p:nvPr/>
        </p:nvSpPr>
        <p:spPr>
          <a:xfrm>
            <a:off x="3537284" y="862293"/>
            <a:ext cx="457200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err="1"/>
              <a:t>http</a:t>
            </a:r>
            <a:r>
              <a:rPr lang="ru-RU" dirty="0"/>
              <a:t>://</a:t>
            </a:r>
            <a:r>
              <a:rPr lang="ru-RU" dirty="0" err="1"/>
              <a:t>skiv.instrao.ru</a:t>
            </a:r>
            <a:r>
              <a:rPr lang="ru-RU" dirty="0"/>
              <a:t>/</a:t>
            </a:r>
            <a:r>
              <a:rPr lang="ru-RU" dirty="0" err="1"/>
              <a:t>bank-zadaniy</a:t>
            </a:r>
            <a:r>
              <a:rPr lang="ru-RU" dirty="0"/>
              <a:t>/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58D69B6-8CA0-2055-48FD-0A40BEC95E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84882"/>
            <a:ext cx="9144000" cy="5817181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A4695365-18C7-A342-A57A-AA003A4211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71688" y="167176"/>
            <a:ext cx="6697662" cy="617537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034EA2"/>
                </a:solidFill>
              </a:rPr>
              <a:t>Климатический магазин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091076B-159B-ADB5-DB63-A7C40D543B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650" y="1402080"/>
            <a:ext cx="839470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7994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5DF51497-4A7C-975B-B863-76742BD4AC06}"/>
              </a:ext>
            </a:extLst>
          </p:cNvPr>
          <p:cNvSpPr txBox="1"/>
          <p:nvPr/>
        </p:nvSpPr>
        <p:spPr>
          <a:xfrm>
            <a:off x="3537284" y="862293"/>
            <a:ext cx="457200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err="1"/>
              <a:t>http</a:t>
            </a:r>
            <a:r>
              <a:rPr lang="ru-RU" dirty="0"/>
              <a:t>://</a:t>
            </a:r>
            <a:r>
              <a:rPr lang="ru-RU" dirty="0" err="1"/>
              <a:t>skiv.instrao.ru</a:t>
            </a:r>
            <a:r>
              <a:rPr lang="ru-RU" dirty="0"/>
              <a:t>/</a:t>
            </a:r>
            <a:r>
              <a:rPr lang="ru-RU" dirty="0" err="1"/>
              <a:t>bank-zadaniy</a:t>
            </a:r>
            <a:r>
              <a:rPr lang="ru-RU" dirty="0"/>
              <a:t>/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5A1DC50-25A7-22E3-E45E-3BDE140832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84882"/>
            <a:ext cx="9144000" cy="5648325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6CE6E9BA-9BC3-C3DF-2084-53BCAA0B4F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14538" y="166688"/>
            <a:ext cx="6697662" cy="617537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034EA2"/>
                </a:solidFill>
              </a:rPr>
              <a:t>Климатический магазин </a:t>
            </a:r>
          </a:p>
        </p:txBody>
      </p:sp>
    </p:spTree>
    <p:extLst>
      <p:ext uri="{BB962C8B-B14F-4D97-AF65-F5344CB8AC3E}">
        <p14:creationId xmlns:p14="http://schemas.microsoft.com/office/powerpoint/2010/main" val="331208279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3431</TotalTime>
  <Words>628</Words>
  <Application>Microsoft Macintosh PowerPoint</Application>
  <PresentationFormat>Экран (4:3)</PresentationFormat>
  <Paragraphs>98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Century Gothic</vt:lpstr>
      <vt:lpstr>Тема Office</vt:lpstr>
      <vt:lpstr>Финансовое и естественнонаучное:  объединяем развивающие потенциалы</vt:lpstr>
      <vt:lpstr>Функциональная грамотность: общие характеристики заданий </vt:lpstr>
      <vt:lpstr>Финансовая грамотность: познавательные умения</vt:lpstr>
      <vt:lpstr>Естественнонаучная грамотность: познавательные умения</vt:lpstr>
      <vt:lpstr>Пример задания. Климатический магазин 9 класс </vt:lpstr>
      <vt:lpstr>Климатический магазин </vt:lpstr>
      <vt:lpstr>Климатический магазин </vt:lpstr>
      <vt:lpstr>Климатический магазин </vt:lpstr>
      <vt:lpstr>Климатический магазин </vt:lpstr>
      <vt:lpstr>Климатический магазин </vt:lpstr>
      <vt:lpstr>Климатический магазин </vt:lpstr>
      <vt:lpstr>Климатический магазин </vt:lpstr>
      <vt:lpstr>Климатический магазин </vt:lpstr>
      <vt:lpstr>Климатический магазин </vt:lpstr>
      <vt:lpstr>Климатический магазин </vt:lpstr>
      <vt:lpstr>Климатический магазин </vt:lpstr>
      <vt:lpstr>Климатический магазин </vt:lpstr>
      <vt:lpstr>Климатический магазин </vt:lpstr>
      <vt:lpstr>Дорабатываем данный комплекс заданиями по естественнонаучной грамотности</vt:lpstr>
      <vt:lpstr>Дорабатываем данный комплекс заданиями по естественнонаучной грамотности</vt:lpstr>
      <vt:lpstr>Дорабатываем комплекс заданиями по естественнонаучной грамотности</vt:lpstr>
      <vt:lpstr>Дорабатываем данный комплекс заданиями по естественнонаучной грамотности</vt:lpstr>
      <vt:lpstr>Дорабатываем данный комплекс заданиями по естественнонаучной грамотности</vt:lpstr>
      <vt:lpstr>Разрабатываем новый комплекс  на основе интеграции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слайда</dc:title>
  <dc:creator>Nurgul</dc:creator>
  <cp:lastModifiedBy>Microsoft Office User</cp:lastModifiedBy>
  <cp:revision>68</cp:revision>
  <dcterms:created xsi:type="dcterms:W3CDTF">2022-07-11T10:42:28Z</dcterms:created>
  <dcterms:modified xsi:type="dcterms:W3CDTF">2022-07-19T22:50:57Z</dcterms:modified>
</cp:coreProperties>
</file>