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350" r:id="rId3"/>
    <p:sldId id="271" r:id="rId4"/>
    <p:sldId id="352" r:id="rId5"/>
    <p:sldId id="336" r:id="rId6"/>
    <p:sldId id="338" r:id="rId7"/>
    <p:sldId id="351" r:id="rId8"/>
    <p:sldId id="353" r:id="rId9"/>
    <p:sldId id="354" r:id="rId10"/>
    <p:sldId id="355" r:id="rId11"/>
    <p:sldId id="357" r:id="rId12"/>
    <p:sldId id="359" r:id="rId13"/>
    <p:sldId id="361" r:id="rId14"/>
    <p:sldId id="365" r:id="rId15"/>
    <p:sldId id="363" r:id="rId16"/>
    <p:sldId id="366" r:id="rId17"/>
    <p:sldId id="364" r:id="rId18"/>
    <p:sldId id="362" r:id="rId19"/>
    <p:sldId id="369" r:id="rId20"/>
    <p:sldId id="370" r:id="rId21"/>
    <p:sldId id="372" r:id="rId22"/>
    <p:sldId id="373" r:id="rId23"/>
    <p:sldId id="371" r:id="rId24"/>
    <p:sldId id="374" r:id="rId25"/>
    <p:sldId id="368" r:id="rId26"/>
    <p:sldId id="3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94649"/>
  </p:normalViewPr>
  <p:slideViewPr>
    <p:cSldViewPr snapToGrid="0">
      <p:cViewPr varScale="1">
        <p:scale>
          <a:sx n="102" d="100"/>
          <a:sy n="102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63AE-E3AA-A044-A006-EE5C86695EDD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D0DF-9146-5F47-9600-44E896FA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3263899"/>
            <a:ext cx="6934200" cy="1071563"/>
          </a:xfrm>
        </p:spPr>
        <p:txBody>
          <a:bodyPr>
            <a:normAutofit fontScale="90000"/>
          </a:bodyPr>
          <a:lstStyle/>
          <a:p>
            <a:r>
              <a:rPr lang="ky-KG" dirty="0">
                <a:solidFill>
                  <a:srgbClr val="034EA2"/>
                </a:solidFill>
                <a:latin typeface="Century Gothic" panose="020B0502020202020204" pitchFamily="34" charset="0"/>
              </a:rPr>
              <a:t>Финансовая грамотность: работа с текстом</a:t>
            </a:r>
            <a:endParaRPr lang="ru-RU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118100" y="4688175"/>
            <a:ext cx="227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Рутковская </a:t>
            </a:r>
          </a:p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Елена </a:t>
            </a:r>
            <a:r>
              <a:rPr lang="ru-RU" dirty="0" err="1">
                <a:solidFill>
                  <a:srgbClr val="034EA2"/>
                </a:solidFill>
                <a:latin typeface="Century Gothic" panose="020B0502020202020204" pitchFamily="34" charset="0"/>
              </a:rPr>
              <a:t>Лазаревна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136ADF-B075-EFFD-9F61-43D72461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307124"/>
            <a:ext cx="8507001" cy="563755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F7A531-AC56-0FB7-5F12-1173A7D6D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Опоздавший миксер</a:t>
            </a:r>
          </a:p>
        </p:txBody>
      </p:sp>
    </p:spTree>
    <p:extLst>
      <p:ext uri="{BB962C8B-B14F-4D97-AF65-F5344CB8AC3E}">
        <p14:creationId xmlns:p14="http://schemas.microsoft.com/office/powerpoint/2010/main" val="208495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820FAD-8B86-3631-1E27-CF59A9B9A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17" y="1231625"/>
            <a:ext cx="4258237" cy="5450991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0CD8A879-D756-B71C-7B0B-C7A0427F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954" y="1783976"/>
            <a:ext cx="1942870" cy="32990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endParaRPr lang="ru-RU" sz="1600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DEDFD1-AA5D-D6BF-BB84-B354309B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Опоздавший миксер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7F6CEB0-B011-1FA1-C3EE-60BBAF846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676" y="3957120"/>
            <a:ext cx="2664296" cy="151791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 представлена информация?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Какой перед нами текст?</a:t>
            </a:r>
          </a:p>
        </p:txBody>
      </p:sp>
    </p:spTree>
    <p:extLst>
      <p:ext uri="{BB962C8B-B14F-4D97-AF65-F5344CB8AC3E}">
        <p14:creationId xmlns:p14="http://schemas.microsoft.com/office/powerpoint/2010/main" val="152448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594" y="1270020"/>
            <a:ext cx="6766859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Поездом или самолётом</a:t>
            </a:r>
            <a:br>
              <a:rPr lang="ru-RU" sz="4000" b="1" dirty="0">
                <a:solidFill>
                  <a:srgbClr val="034EA2"/>
                </a:solidFill>
              </a:rPr>
            </a:br>
            <a:r>
              <a:rPr lang="ru-RU" sz="4000" b="1" dirty="0">
                <a:solidFill>
                  <a:srgbClr val="034EA2"/>
                </a:solidFill>
              </a:rPr>
              <a:t>7 класс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27423" y="1887557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C316E7-A588-0E62-B3AA-B956E77B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3061640"/>
            <a:ext cx="8526780" cy="23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AD93A6-E56D-3C0C-A42B-6B01E507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" y="968156"/>
            <a:ext cx="9144000" cy="572315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FF380B-1E71-7FAF-0590-BC33427C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114" y="500593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Поездом или самолётом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63CA80-FD9D-F9A4-DE13-5CF895BA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54" y="5008612"/>
            <a:ext cx="2664296" cy="151791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 представлена информация?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Какой перед нами текст?</a:t>
            </a:r>
          </a:p>
        </p:txBody>
      </p:sp>
    </p:spTree>
    <p:extLst>
      <p:ext uri="{BB962C8B-B14F-4D97-AF65-F5344CB8AC3E}">
        <p14:creationId xmlns:p14="http://schemas.microsoft.com/office/powerpoint/2010/main" val="425968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1118130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FF380B-1E71-7FAF-0590-BC33427C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114" y="500593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Поездом или самолётом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3C570E-F7A1-815D-690D-483CAA9AC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76" y="1916112"/>
            <a:ext cx="79121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46249" y="1247775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560839-9BC6-2391-F7C6-06B3B3739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503" y="543205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Поездом или самолётом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9E2B1E-5ACA-081A-5692-943DFB8F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0" y="1068833"/>
            <a:ext cx="8919710" cy="54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7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46249" y="1247775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560839-9BC6-2391-F7C6-06B3B3739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503" y="543205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Поездом или самолётом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9CAC930-8E43-4491-F15F-3B1EAB9C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04" y="4314416"/>
            <a:ext cx="2664296" cy="151791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 представлена информация?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Какой перед нами текст?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BE743-375E-598E-D400-F94867F3A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508" y="1723189"/>
            <a:ext cx="6284228" cy="44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9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67" y="167345"/>
            <a:ext cx="6697133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34EA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0D36E6-076C-2A01-B8B6-632010954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84" y="1239245"/>
            <a:ext cx="6103333" cy="26583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7A078-CC70-625D-DCEA-863E178CE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2382648"/>
            <a:ext cx="5783292" cy="42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087" y="46452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Другие формы представления информации: рекламная листовка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00FEA0-F745-3F7B-60FE-6F726CFEB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600200"/>
            <a:ext cx="7543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6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087" y="46452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Другие формы представления информации: мобильное приложение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602634-5020-8DCF-269C-8E76685E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15" y="1886411"/>
            <a:ext cx="3417570" cy="45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8822" y="1291112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Функциональная грамотность: особенности заданий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CCCDC-3940-477C-44D3-68F9ADCE11A9}"/>
              </a:ext>
            </a:extLst>
          </p:cNvPr>
          <p:cNvSpPr txBox="1"/>
          <p:nvPr/>
        </p:nvSpPr>
        <p:spPr>
          <a:xfrm>
            <a:off x="872038" y="1838186"/>
            <a:ext cx="7074248" cy="491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Комплексность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Проблемность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Контекстность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Личностная значимость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Уровневость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3200" b="1" dirty="0" err="1">
                <a:solidFill>
                  <a:srgbClr val="FF0000"/>
                </a:solidFill>
              </a:rPr>
              <a:t>Компетентностность</a:t>
            </a:r>
            <a:r>
              <a:rPr lang="ru-RU" sz="3200" b="1" dirty="0">
                <a:solidFill>
                  <a:srgbClr val="002060"/>
                </a:solidFill>
              </a:rPr>
              <a:t>, включая </a:t>
            </a:r>
            <a:r>
              <a:rPr lang="ru-RU" sz="3200" b="1" dirty="0">
                <a:solidFill>
                  <a:srgbClr val="FF0000"/>
                </a:solidFill>
              </a:rPr>
              <a:t>умение находить, извлекать, анализировать и применять информацию, предъявленную в тексте задания  </a:t>
            </a:r>
          </a:p>
        </p:txBody>
      </p:sp>
    </p:spTree>
    <p:extLst>
      <p:ext uri="{BB962C8B-B14F-4D97-AF65-F5344CB8AC3E}">
        <p14:creationId xmlns:p14="http://schemas.microsoft.com/office/powerpoint/2010/main" val="127220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087" y="46452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Другие формы представления информации: схемы (схема зрительного зала)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2573C6-F5AD-6122-ACD5-8A0B1631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965960"/>
            <a:ext cx="7569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4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087" y="46452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Другие формы представления информации: сравнительные таблицы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997875-F348-31D1-08AA-807A98A0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" y="1611630"/>
            <a:ext cx="4622800" cy="48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087" y="46452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Другие формы представления информации: 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786611-2AAA-3969-76EA-DEE7880E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1774368"/>
            <a:ext cx="4899660" cy="46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517" y="71598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Другие формы представления информации: фрагмент юридического документа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F61409-E908-F0C1-0BA5-4C351AD4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330" y="2680970"/>
            <a:ext cx="60325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7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517" y="71598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Другие формы представления информации: лизинговый калькулятор со значениями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3B8795-0959-3AF5-E148-AB4462FBE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30" y="1896516"/>
            <a:ext cx="5513765" cy="49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517" y="773135"/>
            <a:ext cx="6697133" cy="114710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Финансовая грамотность: развитие умений работы с информацией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85EFF-52F7-AD36-CC11-47EEBE8B644A}"/>
              </a:ext>
            </a:extLst>
          </p:cNvPr>
          <p:cNvSpPr txBox="1"/>
          <p:nvPr/>
        </p:nvSpPr>
        <p:spPr>
          <a:xfrm>
            <a:off x="537475" y="1920240"/>
            <a:ext cx="80121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несплошными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текстами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в ситуации множественности аспектов информации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Освоение различных форм представления информации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компетенций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</a:t>
            </a:r>
            <a:r>
              <a:rPr lang="ru-RU" sz="2400" dirty="0">
                <a:solidFill>
                  <a:srgbClr val="FF0000"/>
                </a:solidFill>
              </a:rPr>
              <a:t>Выявление финансовой информации    (ФГ)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        </a:t>
            </a:r>
            <a:r>
              <a:rPr lang="ru-RU" sz="2400" dirty="0">
                <a:solidFill>
                  <a:srgbClr val="FF0000"/>
                </a:solidFill>
              </a:rPr>
              <a:t>Анализ информации в финансовом  контексте. (ФГ)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         Нахождение и извлечение информации из текста (ЧГ)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         Интеграция и интерпретация текста (ЧГ)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         Осмысление и оценка текста (ЧГ)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         Использование информации из текста (ЧГ)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AC27001-FE6A-22C8-77A5-FD014603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20" y="2120478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0398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646477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Финансовая грамотность: познавательные умения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38" y="1264014"/>
            <a:ext cx="6858000" cy="4525962"/>
          </a:xfrm>
        </p:spPr>
        <p:txBody>
          <a:bodyPr/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0609E-99BF-1731-4153-4BB35A5610F9}"/>
              </a:ext>
            </a:extLst>
          </p:cNvPr>
          <p:cNvSpPr txBox="1"/>
          <p:nvPr/>
        </p:nvSpPr>
        <p:spPr>
          <a:xfrm>
            <a:off x="493463" y="1426863"/>
            <a:ext cx="7944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</a:t>
            </a:r>
            <a:r>
              <a:rPr lang="ru-RU" sz="3200" b="1" dirty="0">
                <a:solidFill>
                  <a:srgbClr val="FF0000"/>
                </a:solidFill>
              </a:rPr>
              <a:t>Выявление финансовой информации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</a:t>
            </a:r>
            <a:r>
              <a:rPr lang="ru-RU" sz="3200" b="1" dirty="0">
                <a:solidFill>
                  <a:srgbClr val="FF0000"/>
                </a:solidFill>
              </a:rPr>
              <a:t>Анализ информации в финансовом    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b="1" dirty="0">
                <a:solidFill>
                  <a:srgbClr val="FF0000"/>
                </a:solidFill>
              </a:rPr>
              <a:t>        контексте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Оценка финансовых проблем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 Применение финансовых знаний и понимания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Атланты держат небо на каменных руках">
            <a:extLst>
              <a:ext uri="{FF2B5EF4-FFF2-40B4-BE49-F238E27FC236}">
                <a16:creationId xmlns:a16="http://schemas.microsoft.com/office/drawing/2014/main" id="{D61EA808-90FE-C145-B204-8AAE6B38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37" y="4106938"/>
            <a:ext cx="34544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2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646477"/>
            <a:ext cx="61214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Читательская грамотность: познавательные умения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38" y="1264014"/>
            <a:ext cx="6858000" cy="4525962"/>
          </a:xfrm>
        </p:spPr>
        <p:txBody>
          <a:bodyPr/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0609E-99BF-1731-4153-4BB35A5610F9}"/>
              </a:ext>
            </a:extLst>
          </p:cNvPr>
          <p:cNvSpPr txBox="1"/>
          <p:nvPr/>
        </p:nvSpPr>
        <p:spPr>
          <a:xfrm>
            <a:off x="493463" y="1426863"/>
            <a:ext cx="821873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         </a:t>
            </a:r>
            <a:r>
              <a:rPr lang="ru-RU" sz="3200" dirty="0">
                <a:solidFill>
                  <a:srgbClr val="FF0000"/>
                </a:solidFill>
              </a:rPr>
              <a:t>Нахождение и извлечение информации из текста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dirty="0">
                <a:solidFill>
                  <a:srgbClr val="FF0000"/>
                </a:solidFill>
              </a:rPr>
              <a:t>         Интеграция и интерпретация текста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dirty="0">
                <a:solidFill>
                  <a:srgbClr val="FF0000"/>
                </a:solidFill>
              </a:rPr>
              <a:t>         Осмысление и оценка текста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dirty="0">
                <a:solidFill>
                  <a:srgbClr val="FF0000"/>
                </a:solidFill>
              </a:rPr>
              <a:t>         Использование информации из текста</a:t>
            </a:r>
          </a:p>
        </p:txBody>
      </p:sp>
      <p:pic>
        <p:nvPicPr>
          <p:cNvPr id="3074" name="Picture 2" descr="Атланты держат небо на каменных руках">
            <a:extLst>
              <a:ext uri="{FF2B5EF4-FFF2-40B4-BE49-F238E27FC236}">
                <a16:creationId xmlns:a16="http://schemas.microsoft.com/office/drawing/2014/main" id="{D61EA808-90FE-C145-B204-8AAE6B38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9" y="4495529"/>
            <a:ext cx="3074437" cy="2091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8263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4F8E9C-B9BA-30E2-BA05-C913F649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3" y="1452678"/>
            <a:ext cx="8703696" cy="4841244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F9B9AB25-AB6A-0024-9FB3-C39B93DC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437112"/>
            <a:ext cx="2664296" cy="151791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 представлена информация?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Какой перед нами текст?</a:t>
            </a:r>
          </a:p>
        </p:txBody>
      </p:sp>
    </p:spTree>
    <p:extLst>
      <p:ext uri="{BB962C8B-B14F-4D97-AF65-F5344CB8AC3E}">
        <p14:creationId xmlns:p14="http://schemas.microsoft.com/office/powerpoint/2010/main" val="218393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44FAD-86C1-C71B-8157-81C62077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3" y="1452678"/>
            <a:ext cx="8703696" cy="4841244"/>
          </a:xfrm>
          <a:prstGeom prst="rect">
            <a:avLst/>
          </a:prstGeom>
        </p:spPr>
      </p:pic>
      <p:sp>
        <p:nvSpPr>
          <p:cNvPr id="6" name="Объект 4">
            <a:extLst>
              <a:ext uri="{FF2B5EF4-FFF2-40B4-BE49-F238E27FC236}">
                <a16:creationId xmlns:a16="http://schemas.microsoft.com/office/drawing/2014/main" id="{C4B06E09-A968-E548-1B1C-45AE11A6428F}"/>
              </a:ext>
            </a:extLst>
          </p:cNvPr>
          <p:cNvSpPr txBox="1">
            <a:spLocks/>
          </p:cNvSpPr>
          <p:nvPr/>
        </p:nvSpPr>
        <p:spPr>
          <a:xfrm>
            <a:off x="689476" y="2291950"/>
            <a:ext cx="6070140" cy="4162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68581" tIns="34290" rIns="68581" bIns="3429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/>
              <a:t>Задание:</a:t>
            </a:r>
            <a:r>
              <a:rPr lang="ru-RU" sz="1600" dirty="0"/>
              <a:t>   Выписка из банка</a:t>
            </a:r>
          </a:p>
          <a:p>
            <a:pPr algn="just"/>
            <a:r>
              <a:rPr lang="ru-RU" sz="1600" b="1" dirty="0"/>
              <a:t>Содержание</a:t>
            </a:r>
            <a:r>
              <a:rPr lang="ru-RU" sz="1600" b="1" i="1" dirty="0"/>
              <a:t>:</a:t>
            </a:r>
            <a:r>
              <a:rPr lang="ru-RU" sz="1600" dirty="0"/>
              <a:t> Деньги и операции с ними</a:t>
            </a:r>
          </a:p>
          <a:p>
            <a:pPr algn="just"/>
            <a:r>
              <a:rPr lang="ru-RU" sz="1600" b="1" dirty="0"/>
              <a:t>Познавательная деятельность</a:t>
            </a:r>
            <a:r>
              <a:rPr lang="ru-RU" sz="1600" b="1" i="1" dirty="0"/>
              <a:t>: </a:t>
            </a:r>
            <a:r>
              <a:rPr lang="ru-RU" sz="1600" dirty="0"/>
              <a:t>выявление финансовой информации</a:t>
            </a:r>
          </a:p>
          <a:p>
            <a:pPr algn="just"/>
            <a:r>
              <a:rPr lang="ru-RU" sz="1600" b="1" i="1" dirty="0"/>
              <a:t>Контекст:</a:t>
            </a:r>
            <a:r>
              <a:rPr lang="ru-RU" sz="1600" dirty="0"/>
              <a:t> Дом и семья</a:t>
            </a:r>
          </a:p>
          <a:p>
            <a:pPr algn="just"/>
            <a:r>
              <a:rPr lang="ru-RU" sz="1600" b="1" dirty="0"/>
              <a:t>Форма ответа: </a:t>
            </a:r>
            <a:r>
              <a:rPr lang="ru-RU" sz="1600" dirty="0"/>
              <a:t>задание с развернутым ответом (компьютерная проверка)</a:t>
            </a:r>
            <a:endParaRPr lang="ru-RU" sz="1600" b="1" dirty="0"/>
          </a:p>
          <a:p>
            <a:pPr algn="just"/>
            <a:r>
              <a:rPr lang="ru-RU" sz="1600" b="1" i="1" dirty="0"/>
              <a:t>Сложность:</a:t>
            </a:r>
            <a:r>
              <a:rPr lang="ru-RU" sz="1600" i="1" dirty="0"/>
              <a:t> 4 уровень</a:t>
            </a:r>
          </a:p>
          <a:p>
            <a:r>
              <a:rPr lang="ru-RU" sz="1600" dirty="0"/>
              <a:t>Задание построено на интерпретации финансового документа- банковской выписки. Учащимся необходимо определить суммы, удержанные банком,  выбрав их из выписки и выполнив простое вычисление (сложение или умножение).  Обратим внимание, что  необходимая информация представлена  в выписке не как единая сумма, а как набор отдельных операций, сумму которых необходимо посчитать.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A8F5B91-101F-C604-8348-16B5D86D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244" y="1420735"/>
            <a:ext cx="3000109" cy="117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Представление информации становится многоаспектным</a:t>
            </a:r>
          </a:p>
        </p:txBody>
      </p:sp>
    </p:spTree>
    <p:extLst>
      <p:ext uri="{BB962C8B-B14F-4D97-AF65-F5344CB8AC3E}">
        <p14:creationId xmlns:p14="http://schemas.microsoft.com/office/powerpoint/2010/main" val="154505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56" y="508040"/>
            <a:ext cx="6745177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Пример. </a:t>
            </a:r>
            <a:r>
              <a:rPr lang="ru-RU" sz="4000" b="1" dirty="0">
                <a:solidFill>
                  <a:srgbClr val="002060"/>
                </a:solidFill>
              </a:rPr>
              <a:t>Различные формы представления информации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4F8E9C-B9BA-30E2-BA05-C913F649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3" y="1452678"/>
            <a:ext cx="8703696" cy="4841244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046FBDD6-5349-EF4D-6CBF-512CD6D2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01" y="4551650"/>
            <a:ext cx="3044532" cy="117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600" b="1" dirty="0"/>
              <a:t>Ответ принимается полностью</a:t>
            </a:r>
          </a:p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600" b="1" dirty="0"/>
              <a:t>6 </a:t>
            </a:r>
            <a:r>
              <a:rPr lang="ru-RU" sz="1600" b="1" dirty="0" err="1"/>
              <a:t>зед</a:t>
            </a:r>
            <a:r>
              <a:rPr lang="ru-RU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99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F613A1-732C-3955-328E-9212F609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3" y="1309036"/>
            <a:ext cx="8397557" cy="398638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67" y="167345"/>
            <a:ext cx="6697133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Примеры заданий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6616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67" y="653420"/>
            <a:ext cx="6697133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Пример. Опоздавший миксер</a:t>
            </a:r>
            <a:br>
              <a:rPr lang="ru-RU" sz="4000" b="1" dirty="0">
                <a:solidFill>
                  <a:srgbClr val="034EA2"/>
                </a:solidFill>
              </a:rPr>
            </a:br>
            <a:r>
              <a:rPr lang="ru-RU" sz="4000" b="1" dirty="0">
                <a:solidFill>
                  <a:srgbClr val="034EA2"/>
                </a:solidFill>
              </a:rPr>
              <a:t>9 класс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71574" y="153666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C6DB6B-28DE-D10A-023B-3227F167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1" y="2171701"/>
            <a:ext cx="8116380" cy="24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4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3341</TotalTime>
  <Words>529</Words>
  <Application>Microsoft Macintosh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Wingdings</vt:lpstr>
      <vt:lpstr>Тема Office</vt:lpstr>
      <vt:lpstr>Финансовая грамотность: работа с текстом</vt:lpstr>
      <vt:lpstr>Функциональная грамотность: особенности заданий </vt:lpstr>
      <vt:lpstr>Финансовая грамотность: познавательные умения</vt:lpstr>
      <vt:lpstr>Читательская грамотность: познавательные умения</vt:lpstr>
      <vt:lpstr>Пример. Различные формы представления информации</vt:lpstr>
      <vt:lpstr>Пример. Различные формы представления информации</vt:lpstr>
      <vt:lpstr>Пример. Различные формы представления информации</vt:lpstr>
      <vt:lpstr>Примеры заданий </vt:lpstr>
      <vt:lpstr>Пример. Опоздавший миксер 9 класс</vt:lpstr>
      <vt:lpstr>Пример. Опоздавший миксер</vt:lpstr>
      <vt:lpstr>Пример. Опоздавший миксер</vt:lpstr>
      <vt:lpstr>Пример. Поездом или самолётом 7 класс</vt:lpstr>
      <vt:lpstr>Пример. Поездом или самолётом</vt:lpstr>
      <vt:lpstr>Пример. Поездом или самолётом</vt:lpstr>
      <vt:lpstr>Пример. Поездом или самолётом</vt:lpstr>
      <vt:lpstr>Пример. Поездом или самолётом</vt:lpstr>
      <vt:lpstr>Презентация PowerPoint</vt:lpstr>
      <vt:lpstr>Другие формы представления информации: рекламная листовка</vt:lpstr>
      <vt:lpstr>Другие формы представления информации: мобильное приложение</vt:lpstr>
      <vt:lpstr>Другие формы представления информации: схемы (схема зрительного зала)</vt:lpstr>
      <vt:lpstr>Другие формы представления информации: сравнительные таблицы</vt:lpstr>
      <vt:lpstr>Другие формы представления информации: диаграмма</vt:lpstr>
      <vt:lpstr>Другие формы представления информации: фрагмент юридического документа</vt:lpstr>
      <vt:lpstr>Другие формы представления информации: лизинговый калькулятор со значениями</vt:lpstr>
      <vt:lpstr>Финансовая грамотность: развитие умений работы с информацией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Microsoft Office User</cp:lastModifiedBy>
  <cp:revision>50</cp:revision>
  <dcterms:created xsi:type="dcterms:W3CDTF">2022-07-11T10:42:28Z</dcterms:created>
  <dcterms:modified xsi:type="dcterms:W3CDTF">2022-07-27T20:08:54Z</dcterms:modified>
</cp:coreProperties>
</file>