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8" r:id="rId2"/>
    <p:sldId id="257" r:id="rId3"/>
    <p:sldId id="325" r:id="rId4"/>
    <p:sldId id="339" r:id="rId5"/>
    <p:sldId id="266" r:id="rId6"/>
    <p:sldId id="314" r:id="rId7"/>
    <p:sldId id="315" r:id="rId8"/>
    <p:sldId id="267" r:id="rId9"/>
    <p:sldId id="324" r:id="rId10"/>
    <p:sldId id="316" r:id="rId11"/>
    <p:sldId id="270" r:id="rId12"/>
    <p:sldId id="269" r:id="rId13"/>
    <p:sldId id="320" r:id="rId14"/>
    <p:sldId id="268" r:id="rId15"/>
    <p:sldId id="351" r:id="rId16"/>
    <p:sldId id="271" r:id="rId17"/>
    <p:sldId id="273" r:id="rId18"/>
    <p:sldId id="275" r:id="rId19"/>
    <p:sldId id="276" r:id="rId20"/>
    <p:sldId id="318" r:id="rId21"/>
    <p:sldId id="340" r:id="rId22"/>
    <p:sldId id="327" r:id="rId23"/>
    <p:sldId id="329" r:id="rId24"/>
    <p:sldId id="326" r:id="rId25"/>
    <p:sldId id="332" r:id="rId26"/>
    <p:sldId id="321" r:id="rId27"/>
    <p:sldId id="331" r:id="rId28"/>
    <p:sldId id="336" r:id="rId29"/>
    <p:sldId id="338" r:id="rId30"/>
    <p:sldId id="333" r:id="rId31"/>
    <p:sldId id="334" r:id="rId32"/>
    <p:sldId id="335" r:id="rId33"/>
    <p:sldId id="328" r:id="rId34"/>
    <p:sldId id="319" r:id="rId35"/>
    <p:sldId id="342" r:id="rId36"/>
    <p:sldId id="302" r:id="rId37"/>
    <p:sldId id="341" r:id="rId38"/>
    <p:sldId id="356" r:id="rId39"/>
    <p:sldId id="350" r:id="rId40"/>
    <p:sldId id="357" r:id="rId41"/>
    <p:sldId id="343" r:id="rId42"/>
    <p:sldId id="300" r:id="rId43"/>
    <p:sldId id="344" r:id="rId44"/>
    <p:sldId id="346" r:id="rId45"/>
    <p:sldId id="301" r:id="rId46"/>
    <p:sldId id="349" r:id="rId47"/>
    <p:sldId id="345" r:id="rId48"/>
    <p:sldId id="348" r:id="rId49"/>
    <p:sldId id="352" r:id="rId50"/>
    <p:sldId id="353" r:id="rId51"/>
    <p:sldId id="299" r:id="rId52"/>
    <p:sldId id="354" r:id="rId53"/>
    <p:sldId id="35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94649"/>
  </p:normalViewPr>
  <p:slideViewPr>
    <p:cSldViewPr snapToGrid="0">
      <p:cViewPr varScale="1">
        <p:scale>
          <a:sx n="102" d="100"/>
          <a:sy n="102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63AE-E3AA-A044-A006-EE5C86695ED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D0DF-9146-5F47-9600-44E896FA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8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0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80apaohbc3aw9e.xn--p1ai/materials/edinaya-ramka-kompetencij-po-finansovoj-gramotnosti-dlya-shkolnikov-i-vzrosly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kiv.instra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2728118"/>
            <a:ext cx="6934200" cy="1071563"/>
          </a:xfrm>
        </p:spPr>
        <p:txBody>
          <a:bodyPr>
            <a:normAutofit fontScale="90000"/>
          </a:bodyPr>
          <a:lstStyle/>
          <a:p>
            <a:r>
              <a:rPr lang="ky-KG" dirty="0">
                <a:solidFill>
                  <a:srgbClr val="034EA2"/>
                </a:solidFill>
                <a:latin typeface="Century Gothic" panose="020B0502020202020204" pitchFamily="34" charset="0"/>
              </a:rPr>
              <a:t>Финансовая грамотность</a:t>
            </a:r>
            <a:endParaRPr lang="ru-RU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5E21B-D818-05BA-F381-237672504AF1}"/>
              </a:ext>
            </a:extLst>
          </p:cNvPr>
          <p:cNvSpPr txBox="1"/>
          <p:nvPr/>
        </p:nvSpPr>
        <p:spPr>
          <a:xfrm>
            <a:off x="5130799" y="4305300"/>
            <a:ext cx="227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Рутковская </a:t>
            </a:r>
          </a:p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Елена </a:t>
            </a:r>
            <a:r>
              <a:rPr lang="ru-RU" dirty="0" err="1">
                <a:solidFill>
                  <a:srgbClr val="034EA2"/>
                </a:solidFill>
                <a:latin typeface="Century Gothic" panose="020B0502020202020204" pitchFamily="34" charset="0"/>
              </a:rPr>
              <a:t>Лазаревна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068" y="674090"/>
            <a:ext cx="64202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Что включила </a:t>
            </a:r>
            <a:r>
              <a:rPr lang="en-US" sz="4000" b="1" dirty="0">
                <a:solidFill>
                  <a:srgbClr val="002060"/>
                </a:solidFill>
              </a:rPr>
              <a:t>PISA </a:t>
            </a:r>
            <a:r>
              <a:rPr lang="ru-RU" sz="4000" b="1" dirty="0">
                <a:solidFill>
                  <a:srgbClr val="002060"/>
                </a:solidFill>
              </a:rPr>
              <a:t>в понятие «финансовая грамотность»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80945"/>
            <a:ext cx="6858000" cy="306661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i="1" dirty="0"/>
              <a:t>«Финансовая грамотность включает </a:t>
            </a:r>
            <a:r>
              <a:rPr lang="ru-RU" i="1" dirty="0">
                <a:highlight>
                  <a:srgbClr val="FFFF00"/>
                </a:highlight>
              </a:rPr>
              <a:t>знание</a:t>
            </a:r>
            <a:r>
              <a:rPr lang="ru-RU" i="1" dirty="0"/>
              <a:t> и </a:t>
            </a:r>
            <a:r>
              <a:rPr lang="ru-RU" i="1" dirty="0">
                <a:highlight>
                  <a:srgbClr val="FFFF00"/>
                </a:highlight>
              </a:rPr>
              <a:t>понимание</a:t>
            </a:r>
            <a:r>
              <a:rPr lang="ru-RU" i="1" dirty="0"/>
              <a:t> финансовых терминов</a:t>
            </a:r>
            <a:r>
              <a:rPr lang="en-US" i="1" dirty="0"/>
              <a:t>,</a:t>
            </a:r>
            <a:r>
              <a:rPr lang="ru-RU" i="1" dirty="0"/>
              <a:t> понятий и финансовых рисков, а также навыки, мотивацию и уверенность, необходимые для </a:t>
            </a:r>
            <a:r>
              <a:rPr lang="ru-RU" i="1" dirty="0">
                <a:highlight>
                  <a:srgbClr val="FFFF00"/>
                </a:highlight>
              </a:rPr>
              <a:t>принятии эффективных решений в разнообразных финансовых ситуациях</a:t>
            </a:r>
            <a:r>
              <a:rPr lang="ru-RU" i="1" dirty="0"/>
              <a:t>, способствующих улучшению финансового благополучия личности и общества, а также возможности участия в экономической жизни».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5F88E-3030-CAB4-5536-D308B9E630B0}"/>
              </a:ext>
            </a:extLst>
          </p:cNvPr>
          <p:cNvSpPr txBox="1"/>
          <p:nvPr/>
        </p:nvSpPr>
        <p:spPr>
          <a:xfrm>
            <a:off x="3150823" y="4921381"/>
            <a:ext cx="52880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/>
              <a:t>Описание представлено в 2011 году  участникам апробации заданий первого цикла исследования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0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A2B3A9-22B0-A901-B66B-FFA6B83A7037}"/>
              </a:ext>
            </a:extLst>
          </p:cNvPr>
          <p:cNvSpPr/>
          <p:nvPr/>
        </p:nvSpPr>
        <p:spPr>
          <a:xfrm>
            <a:off x="1319620" y="3894364"/>
            <a:ext cx="5481504" cy="2092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1890" tIns="60945" rIns="121890" bIns="60945">
            <a:spAutoFit/>
          </a:bodyPr>
          <a:lstStyle/>
          <a:p>
            <a:endParaRPr lang="ru-RU" sz="3200" b="1" dirty="0">
              <a:solidFill>
                <a:srgbClr val="237161"/>
              </a:solidFill>
              <a:highlight>
                <a:srgbClr val="FFFF00"/>
              </a:highlight>
              <a:latin typeface="Roboto Light"/>
            </a:endParaRPr>
          </a:p>
          <a:p>
            <a:r>
              <a:rPr lang="ru-RU" sz="2400" b="1" dirty="0">
                <a:solidFill>
                  <a:srgbClr val="237161"/>
                </a:solidFill>
                <a:highlight>
                  <a:srgbClr val="FFFF00"/>
                </a:highlight>
              </a:rPr>
              <a:t>Задача обеспечить не только знание и понимание, но и </a:t>
            </a:r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навыки, мотивацию и уверенность при принятии финансовых решений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B41333-BD24-A1E5-001C-9B999153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86678"/>
            <a:ext cx="5224596" cy="26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718" y="645375"/>
            <a:ext cx="6949501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«Три кита»: основные составляющие           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86" y="1806790"/>
            <a:ext cx="6858000" cy="4525962"/>
          </a:xfrm>
        </p:spPr>
        <p:txBody>
          <a:bodyPr/>
          <a:lstStyle/>
          <a:p>
            <a:pPr marL="340071" indent="-340071" algn="just">
              <a:spcBef>
                <a:spcPts val="952"/>
              </a:spcBef>
              <a:buFont typeface="Wingdings" pitchFamily="2" charset="2"/>
              <a:buChar char="q"/>
              <a:tabLst>
                <a:tab pos="1084449" algn="l"/>
                <a:tab pos="2172676" algn="l"/>
                <a:tab pos="3260904" algn="l"/>
                <a:tab pos="4349131" algn="l"/>
                <a:tab pos="5437359" algn="l"/>
                <a:tab pos="6525586" algn="l"/>
                <a:tab pos="7613814" algn="l"/>
                <a:tab pos="8702041" algn="l"/>
                <a:tab pos="9790268" algn="l"/>
                <a:tab pos="10878496" algn="l"/>
                <a:tab pos="11966723" algn="l"/>
              </a:tabLst>
            </a:pPr>
            <a:r>
              <a:rPr lang="ru-RU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Финансовые </a:t>
            </a:r>
            <a:r>
              <a:rPr lang="ru-RU" b="1" i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знания и понимание </a:t>
            </a:r>
          </a:p>
          <a:p>
            <a:pPr algn="just">
              <a:spcBef>
                <a:spcPts val="952"/>
              </a:spcBef>
              <a:tabLst>
                <a:tab pos="1084449" algn="l"/>
                <a:tab pos="2172676" algn="l"/>
                <a:tab pos="3260904" algn="l"/>
                <a:tab pos="4349131" algn="l"/>
                <a:tab pos="5437359" algn="l"/>
                <a:tab pos="6525586" algn="l"/>
                <a:tab pos="7613814" algn="l"/>
                <a:tab pos="8702041" algn="l"/>
                <a:tab pos="9790268" algn="l"/>
                <a:tab pos="10878496" algn="l"/>
                <a:tab pos="11966723" algn="l"/>
              </a:tabLst>
            </a:pPr>
            <a:r>
              <a:rPr lang="ru-RU" b="1" i="1" dirty="0">
                <a:ea typeface="Droid Sans Fallback" charset="0"/>
                <a:cs typeface="Droid Sans Fallback" charset="0"/>
              </a:rPr>
              <a:t>    (освоенное </a:t>
            </a:r>
            <a:r>
              <a:rPr lang="ru-RU" b="1" i="1" dirty="0">
                <a:highlight>
                  <a:srgbClr val="FFFF00"/>
                </a:highlight>
                <a:ea typeface="Droid Sans Fallback" charset="0"/>
                <a:cs typeface="Droid Sans Fallback" charset="0"/>
              </a:rPr>
              <a:t>содержание</a:t>
            </a:r>
            <a:r>
              <a:rPr lang="ru-RU" b="1" i="1" dirty="0">
                <a:ea typeface="Droid Sans Fallback" charset="0"/>
                <a:cs typeface="Droid Sans Fallback" charset="0"/>
              </a:rPr>
              <a:t>)</a:t>
            </a:r>
            <a:endParaRPr lang="ru-RU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340071" indent="-340071" algn="just">
              <a:spcBef>
                <a:spcPts val="952"/>
              </a:spcBef>
              <a:buFont typeface="Wingdings" pitchFamily="2" charset="2"/>
              <a:buChar char="q"/>
              <a:tabLst>
                <a:tab pos="1084449" algn="l"/>
                <a:tab pos="2172676" algn="l"/>
                <a:tab pos="3260904" algn="l"/>
                <a:tab pos="4349131" algn="l"/>
                <a:tab pos="5437359" algn="l"/>
                <a:tab pos="6525586" algn="l"/>
                <a:tab pos="7613814" algn="l"/>
                <a:tab pos="8702041" algn="l"/>
                <a:tab pos="9790268" algn="l"/>
                <a:tab pos="10878496" algn="l"/>
                <a:tab pos="11966723" algn="l"/>
              </a:tabLst>
            </a:pPr>
            <a:r>
              <a:rPr lang="ru-RU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Когнитивные и практические </a:t>
            </a:r>
            <a:r>
              <a:rPr lang="ru-RU" b="1" i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умения</a:t>
            </a:r>
            <a:r>
              <a:rPr lang="ru-RU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в работе с финансовыми материалами </a:t>
            </a:r>
            <a:r>
              <a:rPr lang="ru-RU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(освоенные</a:t>
            </a:r>
            <a:r>
              <a:rPr lang="ru-RU" b="1" i="1" dirty="0">
                <a:solidFill>
                  <a:srgbClr val="000000"/>
                </a:solidFill>
                <a:highlight>
                  <a:srgbClr val="FFFF00"/>
                </a:highlight>
                <a:ea typeface="Droid Sans Fallback" charset="0"/>
                <a:cs typeface="Droid Sans Fallback" charset="0"/>
              </a:rPr>
              <a:t> познавательные операции, процессы</a:t>
            </a:r>
            <a:r>
              <a:rPr lang="ru-RU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)</a:t>
            </a:r>
            <a:endParaRPr lang="ru-RU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340071" indent="-340071" algn="just">
              <a:spcBef>
                <a:spcPts val="952"/>
              </a:spcBef>
              <a:buFont typeface="Wingdings" pitchFamily="2" charset="2"/>
              <a:buChar char="q"/>
              <a:tabLst>
                <a:tab pos="1084449" algn="l"/>
                <a:tab pos="2172676" algn="l"/>
                <a:tab pos="3260904" algn="l"/>
                <a:tab pos="4349131" algn="l"/>
                <a:tab pos="5437359" algn="l"/>
                <a:tab pos="6525586" algn="l"/>
                <a:tab pos="7613814" algn="l"/>
                <a:tab pos="8702041" algn="l"/>
                <a:tab pos="9790268" algn="l"/>
                <a:tab pos="10878496" algn="l"/>
                <a:tab pos="11966723" algn="l"/>
              </a:tabLst>
            </a:pPr>
            <a:r>
              <a:rPr lang="ru-RU" b="1" dirty="0">
                <a:ea typeface="Droid Sans Fallback" charset="0"/>
                <a:cs typeface="Droid Sans Fallback" charset="0"/>
              </a:rPr>
              <a:t>Способы действий</a:t>
            </a:r>
            <a:r>
              <a:rPr lang="ru-RU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в ситуациях повседневной жизни в современном обществе, связанных с финансами </a:t>
            </a:r>
            <a:r>
              <a:rPr lang="ru-RU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(освоенные </a:t>
            </a:r>
            <a:r>
              <a:rPr lang="ru-RU" b="1" i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модели поведения</a:t>
            </a:r>
            <a:r>
              <a:rPr lang="ru-RU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: </a:t>
            </a:r>
            <a:r>
              <a:rPr lang="ru-RU" b="1" i="1" dirty="0">
                <a:solidFill>
                  <a:srgbClr val="000000"/>
                </a:solidFill>
                <a:highlight>
                  <a:srgbClr val="FFFF00"/>
                </a:highlight>
                <a:ea typeface="Droid Sans Fallback" charset="0"/>
                <a:cs typeface="Droid Sans Fallback" charset="0"/>
              </a:rPr>
              <a:t>практическое применение </a:t>
            </a:r>
            <a:r>
              <a:rPr lang="ru-RU" b="1" dirty="0">
                <a:solidFill>
                  <a:srgbClr val="000000"/>
                </a:solidFill>
                <a:highlight>
                  <a:srgbClr val="FFFF00"/>
                </a:highlight>
                <a:ea typeface="Droid Sans Fallback" charset="0"/>
                <a:cs typeface="Droid Sans Fallback" charset="0"/>
              </a:rPr>
              <a:t>в значимых</a:t>
            </a:r>
            <a:r>
              <a:rPr lang="ru-RU" b="1" i="1" dirty="0">
                <a:solidFill>
                  <a:srgbClr val="000000"/>
                </a:solidFill>
                <a:highlight>
                  <a:srgbClr val="FFFF00"/>
                </a:highlight>
                <a:ea typeface="Droid Sans Fallback" charset="0"/>
                <a:cs typeface="Droid Sans Fallback" charset="0"/>
              </a:rPr>
              <a:t> контекстах</a:t>
            </a:r>
            <a:r>
              <a:rPr lang="ru-RU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)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F892E1A-5D9F-3F9B-6305-64BEBEFB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041" y="1204572"/>
            <a:ext cx="674975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Выбор модели поведения с учётом личных приоритетов конкретного человека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19D191A-B1DC-C4DB-BBF4-71B837DBF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279" y="1982771"/>
            <a:ext cx="6858000" cy="3993254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  <a:ea typeface="Droid Sans Fallback"/>
            </a:endParaRPr>
          </a:p>
          <a:p>
            <a:r>
              <a:rPr lang="ru-RU" b="1" dirty="0">
                <a:solidFill>
                  <a:srgbClr val="FF0000"/>
                </a:solidFill>
                <a:ea typeface="Droid Sans Fallback"/>
              </a:rPr>
              <a:t>Выбор индивидуальной модели поведения</a:t>
            </a:r>
            <a:r>
              <a:rPr lang="ru-RU" b="1" dirty="0">
                <a:solidFill>
                  <a:srgbClr val="002060"/>
                </a:solidFill>
                <a:ea typeface="Droid Sans Fallback"/>
              </a:rPr>
              <a:t>: </a:t>
            </a:r>
          </a:p>
          <a:p>
            <a:r>
              <a:rPr lang="ru-RU" b="1" dirty="0">
                <a:solidFill>
                  <a:srgbClr val="002060"/>
                </a:solidFill>
                <a:ea typeface="Droid Sans Fallback"/>
              </a:rPr>
              <a:t>«что сделать», «как поступить» </a:t>
            </a:r>
            <a:r>
              <a:rPr lang="ru-RU" b="1" dirty="0">
                <a:solidFill>
                  <a:srgbClr val="FF0000"/>
                </a:solidFill>
                <a:ea typeface="Droid Sans Fallback"/>
              </a:rPr>
              <a:t>конкретному человеку или семье с учётом не только </a:t>
            </a:r>
            <a:r>
              <a:rPr lang="ru-RU" b="1" dirty="0">
                <a:solidFill>
                  <a:srgbClr val="FF0000"/>
                </a:solidFill>
              </a:rPr>
              <a:t>объективных условий, но 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ea typeface="Droid Sans Fallback"/>
              </a:rPr>
              <a:t>личных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ea typeface="Droid Sans Fallback"/>
              </a:rPr>
              <a:t> потребностей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ea typeface="Droid Sans Fallback"/>
              </a:rPr>
              <a:t>возможностей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ea typeface="Droid Sans Fallback"/>
              </a:rPr>
              <a:t>предпочтений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ea typeface="Droid Sans Fallback"/>
              </a:rPr>
              <a:t>планов и задач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9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89924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Области оценки финансовой грамотности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564D8D-E43D-9C58-86E9-E3BDCDAF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278" y="1128156"/>
            <a:ext cx="7374577" cy="540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90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988" y="598184"/>
            <a:ext cx="6513686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Обновленная Рамка: тематика по областям</a:t>
            </a:r>
          </a:p>
        </p:txBody>
      </p:sp>
      <p:graphicFrame>
        <p:nvGraphicFramePr>
          <p:cNvPr id="27" name="Таблица 27">
            <a:extLst>
              <a:ext uri="{FF2B5EF4-FFF2-40B4-BE49-F238E27FC236}">
                <a16:creationId xmlns:a16="http://schemas.microsoft.com/office/drawing/2014/main" id="{43111E72-54B7-03DF-6B34-54C0FB29183E}"/>
              </a:ext>
            </a:extLst>
          </p:cNvPr>
          <p:cNvGraphicFramePr>
            <a:graphicFrameLocks noGrp="1"/>
          </p:cNvGraphicFramePr>
          <p:nvPr/>
        </p:nvGraphicFramePr>
        <p:xfrm>
          <a:off x="971551" y="1397000"/>
          <a:ext cx="744378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349">
                  <a:extLst>
                    <a:ext uri="{9D8B030D-6E8A-4147-A177-3AD203B41FA5}">
                      <a16:colId xmlns:a16="http://schemas.microsoft.com/office/drawing/2014/main" val="1774445221"/>
                    </a:ext>
                  </a:extLst>
                </a:gridCol>
                <a:gridCol w="3905439">
                  <a:extLst>
                    <a:ext uri="{9D8B030D-6E8A-4147-A177-3AD203B41FA5}">
                      <a16:colId xmlns:a16="http://schemas.microsoft.com/office/drawing/2014/main" val="2514165838"/>
                    </a:ext>
                  </a:extLst>
                </a:gridCol>
              </a:tblGrid>
              <a:tr h="2102744">
                <a:tc>
                  <a:txBody>
                    <a:bodyPr/>
                    <a:lstStyle/>
                    <a:p>
                      <a:r>
                        <a:rPr lang="ru-RU" u="sng">
                          <a:solidFill>
                            <a:srgbClr val="002060"/>
                          </a:solidFill>
                        </a:rPr>
                        <a:t>Деньги и операции с ними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Деньги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Платежи и покупки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Цены на товары и услуги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Иностранная валюта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Финансовая безопасность (включая кибербезопасность)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Цифровая среда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>
                          <a:solidFill>
                            <a:srgbClr val="002060"/>
                          </a:solidFill>
                        </a:rPr>
                        <a:t>Планирование и управление финансами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b="1" u="none" dirty="0">
                          <a:solidFill>
                            <a:srgbClr val="002060"/>
                          </a:solidFill>
                        </a:rPr>
                        <a:t>Доходы и расходы семейного и личного бюджета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b="1" u="none" dirty="0">
                          <a:solidFill>
                            <a:srgbClr val="002060"/>
                          </a:solidFill>
                        </a:rPr>
                        <a:t>Личные сбережения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b="1" u="none" dirty="0">
                          <a:solidFill>
                            <a:srgbClr val="002060"/>
                          </a:solidFill>
                        </a:rPr>
                        <a:t>Займы и кредиты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Финансовая безопасность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Цифровая среда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74078"/>
                  </a:ext>
                </a:extLst>
              </a:tr>
              <a:tr h="2102744">
                <a:tc>
                  <a:txBody>
                    <a:bodyPr/>
                    <a:lstStyle/>
                    <a:p>
                      <a:r>
                        <a:rPr lang="ru-RU" sz="1800" b="1" u="sng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Риск и доходность</a:t>
                      </a:r>
                      <a:endParaRPr lang="ru-RU" sz="1800" b="1" u="none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b="1" u="none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Инвестирование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b="1" u="none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Страхование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b="1" u="none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Предпринимательство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b="1">
                          <a:solidFill>
                            <a:srgbClr val="002060"/>
                          </a:solidFill>
                        </a:rPr>
                        <a:t>Финансовая безопасность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b="1">
                          <a:solidFill>
                            <a:srgbClr val="002060"/>
                          </a:solidFill>
                        </a:rPr>
                        <a:t>Цифровая среда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>
                          <a:solidFill>
                            <a:srgbClr val="002060"/>
                          </a:solidFill>
                        </a:rPr>
                        <a:t>Финансовая среда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b="1" u="none" dirty="0">
                          <a:solidFill>
                            <a:srgbClr val="002060"/>
                          </a:solidFill>
                        </a:rPr>
                        <a:t>Права и обязанности пользователей финансовых услуг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b="1" u="none" dirty="0">
                          <a:solidFill>
                            <a:srgbClr val="002060"/>
                          </a:solidFill>
                        </a:rPr>
                        <a:t>Финансовые взаимоотношения с государством (включая инициативное бюджетирование)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Финансовая безопасность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Цифровая среда</a:t>
                      </a:r>
                      <a:endParaRPr lang="ru-RU" b="1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51864"/>
                  </a:ext>
                </a:extLst>
              </a:tr>
              <a:tr h="341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696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0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Познавательные умения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38" y="1264014"/>
            <a:ext cx="6858000" cy="4525962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b="1" dirty="0">
                <a:solidFill>
                  <a:srgbClr val="0070C0"/>
                </a:solidFill>
                <a:highlight>
                  <a:srgbClr val="FFFF00"/>
                </a:highlight>
              </a:rPr>
              <a:t>Какие умения включает </a:t>
            </a:r>
          </a:p>
          <a:p>
            <a:pPr>
              <a:lnSpc>
                <a:spcPct val="80000"/>
              </a:lnSpc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b="1" dirty="0">
                <a:solidFill>
                  <a:srgbClr val="0070C0"/>
                </a:solidFill>
                <a:highlight>
                  <a:srgbClr val="FFFF00"/>
                </a:highlight>
              </a:rPr>
              <a:t>(какие познавательные процессы должны осваиваться)</a:t>
            </a:r>
            <a:endParaRPr lang="ru-RU" sz="18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0609E-99BF-1731-4153-4BB35A5610F9}"/>
              </a:ext>
            </a:extLst>
          </p:cNvPr>
          <p:cNvSpPr txBox="1"/>
          <p:nvPr/>
        </p:nvSpPr>
        <p:spPr>
          <a:xfrm>
            <a:off x="493463" y="2153317"/>
            <a:ext cx="7282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Выявление финансовой информации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Анализ информации в финансовом контексте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Оценка финансовых проблем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Применение финансовых знаний и понимания</a:t>
            </a:r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Атланты держат небо на каменных руках">
            <a:extLst>
              <a:ext uri="{FF2B5EF4-FFF2-40B4-BE49-F238E27FC236}">
                <a16:creationId xmlns:a16="http://schemas.microsoft.com/office/drawing/2014/main" id="{D61EA808-90FE-C145-B204-8AAE6B38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67" y="4092309"/>
            <a:ext cx="34544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2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026" y="1165360"/>
            <a:ext cx="730855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Распределение учащихся по уровням финансовой грамотности</a:t>
            </a:r>
          </a:p>
        </p:txBody>
      </p:sp>
      <p:sp>
        <p:nvSpPr>
          <p:cNvPr id="4" name="Скругленная прямоугольная выноска 3">
            <a:extLst>
              <a:ext uri="{FF2B5EF4-FFF2-40B4-BE49-F238E27FC236}">
                <a16:creationId xmlns:a16="http://schemas.microsoft.com/office/drawing/2014/main" id="{ED108B29-79A7-B530-65E4-C3CB90A058E4}"/>
              </a:ext>
            </a:extLst>
          </p:cNvPr>
          <p:cNvSpPr/>
          <p:nvPr/>
        </p:nvSpPr>
        <p:spPr>
          <a:xfrm>
            <a:off x="1630497" y="5904283"/>
            <a:ext cx="7233964" cy="741066"/>
          </a:xfrm>
          <a:prstGeom prst="wedgeRoundRectCallout">
            <a:avLst>
              <a:gd name="adj1" fmla="val -57392"/>
              <a:gd name="adj2" fmla="val -10008"/>
              <a:gd name="adj3" fmla="val 16667"/>
            </a:avLst>
          </a:prstGeom>
          <a:solidFill>
            <a:schemeClr val="accent6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0989" rtlCol="0" anchor="ctr"/>
          <a:lstStyle/>
          <a:p>
            <a:endParaRPr lang="ru-RU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b="1" dirty="0">
                <a:solidFill>
                  <a:schemeClr val="tx1"/>
                </a:solidFill>
              </a:rPr>
              <a:t>могут </a:t>
            </a:r>
            <a:r>
              <a:rPr lang="ru-RU" sz="1200" b="1" dirty="0">
                <a:solidFill>
                  <a:srgbClr val="FF0000"/>
                </a:solidFill>
              </a:rPr>
              <a:t>выявить основные финансовые продукты и ситуации, интерпретировать информацию, касающуюся основных финансовых понятий</a:t>
            </a:r>
            <a:r>
              <a:rPr lang="ru-RU" sz="1200" b="1" dirty="0">
                <a:solidFill>
                  <a:schemeClr val="tx1"/>
                </a:solidFill>
              </a:rPr>
              <a:t>. Они понимают отличие потребностей от желаний и </a:t>
            </a:r>
            <a:r>
              <a:rPr lang="ru-RU" sz="1200" b="1" dirty="0">
                <a:solidFill>
                  <a:srgbClr val="FF0000"/>
                </a:solidFill>
              </a:rPr>
              <a:t>принимают простые решения по поводу повседневных расходов</a:t>
            </a:r>
            <a:r>
              <a:rPr lang="ru-RU" sz="1200" b="1" dirty="0">
                <a:solidFill>
                  <a:schemeClr val="tx1"/>
                </a:solidFill>
              </a:rPr>
              <a:t>. Они распознают назначение повседневных финансовых документов (таких как счет) и </a:t>
            </a:r>
            <a:r>
              <a:rPr lang="ru-RU" sz="1200" b="1" dirty="0">
                <a:solidFill>
                  <a:srgbClr val="FF0000"/>
                </a:solidFill>
              </a:rPr>
              <a:t>применяют основные числовые операции </a:t>
            </a:r>
            <a:r>
              <a:rPr lang="ru-RU" sz="1200" b="1" dirty="0">
                <a:solidFill>
                  <a:schemeClr val="tx1"/>
                </a:solidFill>
              </a:rPr>
              <a:t>(сложение, вычитание или умножение) </a:t>
            </a:r>
            <a:r>
              <a:rPr lang="ru-RU" sz="1200" b="1" dirty="0">
                <a:solidFill>
                  <a:srgbClr val="FF0000"/>
                </a:solidFill>
              </a:rPr>
              <a:t>в финансовых ситуациях, в которых они, вероятно, имеют личный опыт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D32D8-656C-68FC-B9B0-E5067AEFDD31}"/>
              </a:ext>
            </a:extLst>
          </p:cNvPr>
          <p:cNvSpPr txBox="1"/>
          <p:nvPr/>
        </p:nvSpPr>
        <p:spPr>
          <a:xfrm>
            <a:off x="0" y="5870786"/>
            <a:ext cx="13681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1 уровень</a:t>
            </a:r>
            <a:br>
              <a:rPr lang="ru-RU" sz="1400" b="1" dirty="0">
                <a:latin typeface="Arial Narrow" pitchFamily="34" charset="0"/>
                <a:cs typeface="Times New Roman" pitchFamily="18" charset="0"/>
              </a:rPr>
            </a:b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 (326 баллов)</a:t>
            </a:r>
          </a:p>
        </p:txBody>
      </p:sp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AEA753B9-71EE-89BD-7AA4-948ACCA0B17E}"/>
              </a:ext>
            </a:extLst>
          </p:cNvPr>
          <p:cNvSpPr/>
          <p:nvPr/>
        </p:nvSpPr>
        <p:spPr>
          <a:xfrm>
            <a:off x="1630497" y="4812476"/>
            <a:ext cx="7233964" cy="1068197"/>
          </a:xfrm>
          <a:prstGeom prst="wedgeRoundRectCallout">
            <a:avLst>
              <a:gd name="adj1" fmla="val -59558"/>
              <a:gd name="adj2" fmla="val -10356"/>
              <a:gd name="adj3" fmla="val 16667"/>
            </a:avLst>
          </a:prstGeom>
          <a:solidFill>
            <a:schemeClr val="accent6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0989" rtlCol="0" anchor="ctr"/>
          <a:lstStyle/>
          <a:p>
            <a:pPr algn="just">
              <a:lnSpc>
                <a:spcPct val="80000"/>
              </a:lnSpc>
            </a:pPr>
            <a:endParaRPr lang="ru-RU" sz="1200" b="1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200" b="1" dirty="0">
                <a:solidFill>
                  <a:srgbClr val="FF0000"/>
                </a:solidFill>
              </a:rPr>
              <a:t>начинают применять знания основных финансовых продуктов и часто используемых финансовых терминов и понятий</a:t>
            </a:r>
            <a:r>
              <a:rPr lang="ru-RU" sz="1200" b="1" dirty="0">
                <a:solidFill>
                  <a:schemeClr val="tx1"/>
                </a:solidFill>
              </a:rPr>
              <a:t>. Они </a:t>
            </a:r>
            <a:r>
              <a:rPr lang="ru-RU" sz="1200" b="1" dirty="0">
                <a:solidFill>
                  <a:srgbClr val="FF0000"/>
                </a:solidFill>
              </a:rPr>
              <a:t>могут использовать информацию при принятии финансовых решений в ситуациях, непосредственно их касающихся. </a:t>
            </a:r>
            <a:r>
              <a:rPr lang="ru-RU" sz="1200" b="1" dirty="0">
                <a:solidFill>
                  <a:schemeClr val="tx1"/>
                </a:solidFill>
              </a:rPr>
              <a:t>Они осознают ценность </a:t>
            </a:r>
            <a:r>
              <a:rPr lang="ru-RU" sz="1200" b="1" dirty="0">
                <a:solidFill>
                  <a:srgbClr val="FF0000"/>
                </a:solidFill>
              </a:rPr>
              <a:t>простого бюджета </a:t>
            </a:r>
            <a:r>
              <a:rPr lang="ru-RU" sz="1200" b="1" dirty="0">
                <a:solidFill>
                  <a:schemeClr val="tx1"/>
                </a:solidFill>
              </a:rPr>
              <a:t>и интерпретируют характерные особенности </a:t>
            </a:r>
            <a:r>
              <a:rPr lang="ru-RU" sz="1200" b="1" dirty="0">
                <a:solidFill>
                  <a:srgbClr val="FF0000"/>
                </a:solidFill>
              </a:rPr>
              <a:t>повседневных финансовых документов</a:t>
            </a:r>
            <a:r>
              <a:rPr lang="ru-RU" sz="1200" b="1" dirty="0">
                <a:solidFill>
                  <a:schemeClr val="tx1"/>
                </a:solidFill>
              </a:rPr>
              <a:t>; могут применять </a:t>
            </a:r>
            <a:r>
              <a:rPr lang="ru-RU" sz="1200" b="1" dirty="0">
                <a:solidFill>
                  <a:srgbClr val="FF0000"/>
                </a:solidFill>
              </a:rPr>
              <a:t>простые действия с числами</a:t>
            </a:r>
            <a:r>
              <a:rPr lang="ru-RU" sz="1200" b="1" dirty="0">
                <a:solidFill>
                  <a:schemeClr val="tx1"/>
                </a:solidFill>
              </a:rPr>
              <a:t> (в том числе деление) для ответа на вопросы, касающиеся финансовых проблем. Они показывают понимание связи между различными финансовыми элементами (например, числом продуктов потребления и расходами на них).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3E4BB-CCFA-80FF-3B77-3106251C32E6}"/>
              </a:ext>
            </a:extLst>
          </p:cNvPr>
          <p:cNvSpPr txBox="1"/>
          <p:nvPr/>
        </p:nvSpPr>
        <p:spPr>
          <a:xfrm>
            <a:off x="35496" y="5142516"/>
            <a:ext cx="13681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2 уровень</a:t>
            </a:r>
            <a:br>
              <a:rPr lang="ru-RU" sz="1400" b="1" dirty="0">
                <a:latin typeface="Arial Narrow" pitchFamily="34" charset="0"/>
                <a:cs typeface="Times New Roman" pitchFamily="18" charset="0"/>
              </a:rPr>
            </a:b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 (400 баллов)</a:t>
            </a:r>
          </a:p>
        </p:txBody>
      </p:sp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DBFD3898-ECB8-840E-4CE3-BC1A119E5CA5}"/>
              </a:ext>
            </a:extLst>
          </p:cNvPr>
          <p:cNvSpPr/>
          <p:nvPr/>
        </p:nvSpPr>
        <p:spPr>
          <a:xfrm>
            <a:off x="1650026" y="3679195"/>
            <a:ext cx="7214435" cy="1133281"/>
          </a:xfrm>
          <a:prstGeom prst="wedgeRoundRectCallout">
            <a:avLst>
              <a:gd name="adj1" fmla="val -57991"/>
              <a:gd name="adj2" fmla="val 19365"/>
              <a:gd name="adj3" fmla="val 16667"/>
            </a:avLst>
          </a:prstGeom>
          <a:solidFill>
            <a:schemeClr val="accent6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0989" rtlCol="0" anchor="ctr"/>
          <a:lstStyle/>
          <a:p>
            <a:pPr algn="just">
              <a:lnSpc>
                <a:spcPct val="80000"/>
              </a:lnSpc>
            </a:pPr>
            <a:endParaRPr lang="ru-RU" sz="1200" b="1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200" b="1" dirty="0">
                <a:solidFill>
                  <a:schemeClr val="tx1"/>
                </a:solidFill>
              </a:rPr>
              <a:t>могут продемонстрировать </a:t>
            </a:r>
            <a:r>
              <a:rPr lang="ru-RU" sz="1200" b="1" dirty="0">
                <a:solidFill>
                  <a:srgbClr val="FF0000"/>
                </a:solidFill>
              </a:rPr>
              <a:t>понимание часто используемых финансовых понятий, терминов и продуктов в ситуациях, которые имеют отношение к ним</a:t>
            </a:r>
            <a:r>
              <a:rPr lang="ru-RU" sz="1200" b="1" dirty="0">
                <a:solidFill>
                  <a:schemeClr val="tx1"/>
                </a:solidFill>
              </a:rPr>
              <a:t>. Они </a:t>
            </a:r>
            <a:r>
              <a:rPr lang="ru-RU" sz="1200" b="1" dirty="0">
                <a:solidFill>
                  <a:srgbClr val="FF0000"/>
                </a:solidFill>
              </a:rPr>
              <a:t>начинают учитывать последствия финансовых решений</a:t>
            </a:r>
            <a:r>
              <a:rPr lang="ru-RU" sz="1200" b="1" dirty="0">
                <a:solidFill>
                  <a:schemeClr val="tx1"/>
                </a:solidFill>
              </a:rPr>
              <a:t>, могут разработать простые финансовые планы в знакомых ситуациях. Они могут дать простую интерпретацию ряда финансовых документов и применить </a:t>
            </a:r>
            <a:r>
              <a:rPr lang="ru-RU" sz="1200" b="1" dirty="0">
                <a:solidFill>
                  <a:srgbClr val="FF0000"/>
                </a:solidFill>
              </a:rPr>
              <a:t>целый ряд основных действий с числами, в том числе вычисление процентов</a:t>
            </a:r>
            <a:r>
              <a:rPr lang="ru-RU" sz="1200" b="1" dirty="0">
                <a:solidFill>
                  <a:schemeClr val="tx1"/>
                </a:solidFill>
              </a:rPr>
              <a:t>. Они могут выбрать действия с числами, необходимые для </a:t>
            </a:r>
            <a:r>
              <a:rPr lang="ru-RU" sz="1200" b="1" dirty="0">
                <a:solidFill>
                  <a:srgbClr val="FF0000"/>
                </a:solidFill>
              </a:rPr>
              <a:t>решения обыденных проблем в относительно типичных контекстах </a:t>
            </a:r>
            <a:r>
              <a:rPr lang="ru-RU" sz="1200" b="1" dirty="0">
                <a:solidFill>
                  <a:schemeClr val="tx1"/>
                </a:solidFill>
              </a:rPr>
              <a:t>финансовой грамотности (например, расчеты бюджета).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A0421-8F3D-0283-3215-C14AF243A397}"/>
              </a:ext>
            </a:extLst>
          </p:cNvPr>
          <p:cNvSpPr txBox="1"/>
          <p:nvPr/>
        </p:nvSpPr>
        <p:spPr>
          <a:xfrm>
            <a:off x="107504" y="4414246"/>
            <a:ext cx="12961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3 уровень </a:t>
            </a:r>
            <a:br>
              <a:rPr lang="ru-RU" sz="1400" b="1" dirty="0">
                <a:latin typeface="Arial Narrow" pitchFamily="34" charset="0"/>
                <a:cs typeface="Times New Roman" pitchFamily="18" charset="0"/>
              </a:rPr>
            </a:b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(475 баллов)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67DBE-5C2C-A660-3699-BA41D99E46A6}"/>
              </a:ext>
            </a:extLst>
          </p:cNvPr>
          <p:cNvSpPr txBox="1"/>
          <p:nvPr/>
        </p:nvSpPr>
        <p:spPr>
          <a:xfrm>
            <a:off x="35496" y="3222304"/>
            <a:ext cx="13681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4 уровень</a:t>
            </a:r>
          </a:p>
          <a:p>
            <a:pPr algn="r"/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 (550 баллов)</a:t>
            </a:r>
          </a:p>
        </p:txBody>
      </p:sp>
      <p:sp>
        <p:nvSpPr>
          <p:cNvPr id="13" name="Скругленная прямоугольная выноска 12">
            <a:extLst>
              <a:ext uri="{FF2B5EF4-FFF2-40B4-BE49-F238E27FC236}">
                <a16:creationId xmlns:a16="http://schemas.microsoft.com/office/drawing/2014/main" id="{80C415E4-DEDC-1F13-544C-27EB76E47531}"/>
              </a:ext>
            </a:extLst>
          </p:cNvPr>
          <p:cNvSpPr/>
          <p:nvPr/>
        </p:nvSpPr>
        <p:spPr>
          <a:xfrm>
            <a:off x="1630497" y="1637564"/>
            <a:ext cx="7253492" cy="1068197"/>
          </a:xfrm>
          <a:prstGeom prst="wedgeRoundRectCallout">
            <a:avLst>
              <a:gd name="adj1" fmla="val -57745"/>
              <a:gd name="adj2" fmla="val 24772"/>
              <a:gd name="adj3" fmla="val 16667"/>
            </a:avLst>
          </a:prstGeom>
          <a:solidFill>
            <a:schemeClr val="accent6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 defTabSz="555415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tx1"/>
                </a:solidFill>
              </a:rPr>
              <a:t>м</a:t>
            </a:r>
            <a:r>
              <a:rPr lang="ru-RU" sz="1200" b="1" dirty="0">
                <a:solidFill>
                  <a:schemeClr val="tx1"/>
                </a:solidFill>
              </a:rPr>
              <a:t>огут продемонстрировать </a:t>
            </a:r>
            <a:r>
              <a:rPr lang="ru-RU" sz="1200" b="1" dirty="0">
                <a:solidFill>
                  <a:srgbClr val="FF0000"/>
                </a:solidFill>
              </a:rPr>
              <a:t>понимание широкого спектра финансовых терминов и понятий в контекстах, имеющих отношение к собственной жизни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в долгосрочной перспективе</a:t>
            </a:r>
            <a:r>
              <a:rPr lang="ru-RU" sz="1200" b="1" dirty="0">
                <a:solidFill>
                  <a:schemeClr val="tx1"/>
                </a:solidFill>
              </a:rPr>
              <a:t>. Они могут анализировать </a:t>
            </a:r>
            <a:r>
              <a:rPr lang="ru-RU" sz="1200" b="1" dirty="0">
                <a:solidFill>
                  <a:srgbClr val="FF0000"/>
                </a:solidFill>
              </a:rPr>
              <a:t>сложные финансовые продукты </a:t>
            </a:r>
            <a:r>
              <a:rPr lang="ru-RU" sz="1200" b="1" dirty="0">
                <a:solidFill>
                  <a:schemeClr val="tx1"/>
                </a:solidFill>
              </a:rPr>
              <a:t>и учитывать особенности финансовых документов, которые являются существенными, но не очевидными (например, операционные издержки). Они могут работать с высоким уровнем точности, </a:t>
            </a:r>
            <a:r>
              <a:rPr lang="ru-RU" sz="1200" b="1" dirty="0">
                <a:solidFill>
                  <a:srgbClr val="FF0000"/>
                </a:solidFill>
              </a:rPr>
              <a:t>решать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нестандартные финансовые проблемы</a:t>
            </a:r>
            <a:r>
              <a:rPr lang="ru-RU" sz="1200" b="1" dirty="0">
                <a:solidFill>
                  <a:schemeClr val="tx1"/>
                </a:solidFill>
              </a:rPr>
              <a:t>, </a:t>
            </a:r>
            <a:r>
              <a:rPr lang="ru-RU" sz="1200" b="1" dirty="0">
                <a:solidFill>
                  <a:srgbClr val="FF0000"/>
                </a:solidFill>
              </a:rPr>
              <a:t>описывать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возможные результаты финансовых решений</a:t>
            </a:r>
            <a:r>
              <a:rPr lang="ru-RU" sz="1200" b="1" dirty="0">
                <a:solidFill>
                  <a:schemeClr val="tx1"/>
                </a:solidFill>
              </a:rPr>
              <a:t>, показывая понимание более </a:t>
            </a:r>
            <a:r>
              <a:rPr lang="ru-RU" sz="1200" b="1" dirty="0">
                <a:solidFill>
                  <a:srgbClr val="FF0000"/>
                </a:solidFill>
              </a:rPr>
              <a:t>широкой финансовой области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ACCC7-66BB-3FBB-182F-EAAD6CDC14AA}"/>
              </a:ext>
            </a:extLst>
          </p:cNvPr>
          <p:cNvSpPr txBox="1"/>
          <p:nvPr/>
        </p:nvSpPr>
        <p:spPr>
          <a:xfrm>
            <a:off x="35496" y="2262196"/>
            <a:ext cx="13681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5 уровень </a:t>
            </a:r>
            <a:br>
              <a:rPr lang="ru-RU" sz="1400" b="1" dirty="0">
                <a:latin typeface="Arial Narrow" pitchFamily="34" charset="0"/>
                <a:cs typeface="Times New Roman" pitchFamily="18" charset="0"/>
              </a:rPr>
            </a:b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(625 баллов и выше)</a:t>
            </a:r>
          </a:p>
        </p:txBody>
      </p:sp>
      <p:sp>
        <p:nvSpPr>
          <p:cNvPr id="15" name="Скругленная прямоугольная выноска 14">
            <a:extLst>
              <a:ext uri="{FF2B5EF4-FFF2-40B4-BE49-F238E27FC236}">
                <a16:creationId xmlns:a16="http://schemas.microsoft.com/office/drawing/2014/main" id="{B0F557EE-4819-C19F-9FF2-6517B9CB88FA}"/>
              </a:ext>
            </a:extLst>
          </p:cNvPr>
          <p:cNvSpPr/>
          <p:nvPr/>
        </p:nvSpPr>
        <p:spPr>
          <a:xfrm>
            <a:off x="1650026" y="2610998"/>
            <a:ext cx="7214435" cy="1068197"/>
          </a:xfrm>
          <a:prstGeom prst="wedgeRoundRectCallout">
            <a:avLst>
              <a:gd name="adj1" fmla="val -59716"/>
              <a:gd name="adj2" fmla="val 28862"/>
              <a:gd name="adj3" fmla="val 16667"/>
            </a:avLst>
          </a:prstGeom>
          <a:solidFill>
            <a:schemeClr val="accent6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0989" rtlCol="0" anchor="ctr"/>
          <a:lstStyle/>
          <a:p>
            <a:pPr algn="just" defTabSz="555415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schemeClr val="tx1"/>
              </a:solidFill>
            </a:endParaRPr>
          </a:p>
          <a:p>
            <a:pPr algn="just" defTabSz="555415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tx1"/>
                </a:solidFill>
              </a:rPr>
              <a:t>могут продемонстрировать </a:t>
            </a:r>
            <a:r>
              <a:rPr lang="ru-RU" sz="1200" b="1" dirty="0">
                <a:solidFill>
                  <a:srgbClr val="FF0000"/>
                </a:solidFill>
              </a:rPr>
              <a:t>понимание несколько меньшего числа финансовых понятий и терминов</a:t>
            </a:r>
            <a:r>
              <a:rPr lang="ru-RU" sz="1200" b="1" dirty="0">
                <a:solidFill>
                  <a:schemeClr val="tx1"/>
                </a:solidFill>
              </a:rPr>
              <a:t>, а также тех </a:t>
            </a:r>
            <a:r>
              <a:rPr lang="ru-RU" sz="1200" b="1" dirty="0">
                <a:solidFill>
                  <a:srgbClr val="FF0000"/>
                </a:solidFill>
              </a:rPr>
              <a:t>контекстов, которых они будут касаться по мере взросления </a:t>
            </a:r>
            <a:r>
              <a:rPr lang="ru-RU" sz="1200" b="1" dirty="0">
                <a:solidFill>
                  <a:schemeClr val="tx1"/>
                </a:solidFill>
              </a:rPr>
              <a:t>(например, управление банковским счетом). Они могут интерпретировать и оценивать ряд детализированных </a:t>
            </a:r>
            <a:r>
              <a:rPr lang="ru-RU" sz="1200" b="1" dirty="0">
                <a:solidFill>
                  <a:srgbClr val="FF0000"/>
                </a:solidFill>
              </a:rPr>
              <a:t>финансовых документов </a:t>
            </a:r>
            <a:r>
              <a:rPr lang="ru-RU" sz="1200" b="1" dirty="0">
                <a:solidFill>
                  <a:schemeClr val="tx1"/>
                </a:solidFill>
              </a:rPr>
              <a:t>(например, банковские выписки) и объяснять назначение </a:t>
            </a:r>
            <a:r>
              <a:rPr lang="ru-RU" sz="1200" b="1" dirty="0">
                <a:solidFill>
                  <a:srgbClr val="FF0000"/>
                </a:solidFill>
              </a:rPr>
              <a:t>не совсем простых финансовых продуктов</a:t>
            </a:r>
            <a:r>
              <a:rPr lang="ru-RU" sz="1200" b="1" dirty="0">
                <a:solidFill>
                  <a:schemeClr val="tx1"/>
                </a:solidFill>
              </a:rPr>
              <a:t>. Они могут принимать </a:t>
            </a:r>
            <a:r>
              <a:rPr lang="ru-RU" sz="1200" b="1" dirty="0">
                <a:solidFill>
                  <a:srgbClr val="FF0000"/>
                </a:solidFill>
              </a:rPr>
              <a:t>финансовые решения с учетом долгосрочных последствий </a:t>
            </a:r>
            <a:r>
              <a:rPr lang="ru-RU" sz="1200" b="1" dirty="0">
                <a:solidFill>
                  <a:schemeClr val="tx1"/>
                </a:solidFill>
              </a:rPr>
              <a:t>(например, зависимость издержек от погашения кредита). Они могут также </a:t>
            </a:r>
            <a:r>
              <a:rPr lang="ru-RU" sz="1200" b="1" dirty="0">
                <a:solidFill>
                  <a:srgbClr val="FF0000"/>
                </a:solidFill>
              </a:rPr>
              <a:t>решать повседневные проблемы в непростых финансовых контекстах</a:t>
            </a:r>
          </a:p>
        </p:txBody>
      </p:sp>
    </p:spTree>
    <p:extLst>
      <p:ext uri="{BB962C8B-B14F-4D97-AF65-F5344CB8AC3E}">
        <p14:creationId xmlns:p14="http://schemas.microsoft.com/office/powerpoint/2010/main" val="8786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199" y="660400"/>
            <a:ext cx="7162209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Уровни финансовой грамотности: линии усложнения</a:t>
            </a: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80AACCD3-C940-7D08-7436-214AD2B19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Интерпретация финансовой информации, связей между её элементами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понимание назначения финансовых продуктов разной сложности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решение конкретных проблем: от типичных обыденных до нестандартных проблем в непростых контекстах (которых будут касаться по мере взросления)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учёт последствий финансовых решений (от краткосрочных к долгосрочным)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арифметические действия с числами (разная сложность)</a:t>
            </a:r>
          </a:p>
          <a:p>
            <a:pPr algn="ctr"/>
            <a:endParaRPr lang="ru-RU" sz="1200" b="1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84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7265" y="1245384"/>
            <a:ext cx="6447465" cy="6175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PISA-18</a:t>
            </a:r>
            <a:r>
              <a:rPr lang="ru-RU" sz="4000" b="1" dirty="0">
                <a:solidFill>
                  <a:srgbClr val="002060"/>
                </a:solidFill>
              </a:rPr>
              <a:t>: распределение по уровням образовательных организаций стран-лидеров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5C9B3D-BD34-05D8-EC5A-8B246054B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5" y="2647507"/>
            <a:ext cx="8818175" cy="19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4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655" y="1166019"/>
            <a:ext cx="7098969" cy="452596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1. Основные подходы к оценке финансовой грамотности в исследовании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25" dirty="0">
                <a:ea typeface="Calibri" panose="020F0502020204030204" pitchFamily="34" charset="0"/>
                <a:cs typeface="Times New Roman" panose="02020603050405020304" pitchFamily="18" charset="0"/>
              </a:rPr>
              <a:t>2. Особенности международного инструментария для оценки 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финансовой</a:t>
            </a:r>
            <a:r>
              <a:rPr lang="ru-RU" sz="3200" spc="25" dirty="0">
                <a:ea typeface="Calibri" panose="020F0502020204030204" pitchFamily="34" charset="0"/>
                <a:cs typeface="Times New Roman" panose="02020603050405020304" pitchFamily="18" charset="0"/>
              </a:rPr>
              <a:t> грамотности.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3. Проблемы формирования финансовой грамотности учащихся в основной школе.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AC36BC9-6641-45DA-15C2-C82D62902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318" y="181410"/>
            <a:ext cx="7077694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Какие вопросы рассмотрим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7491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757" y="1032540"/>
            <a:ext cx="7000359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Значимость информации, получаемой от преподавателей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(по данным российского результата)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138" y="1820495"/>
            <a:ext cx="7497724" cy="4525962"/>
          </a:xfrm>
        </p:spPr>
        <p:txBody>
          <a:bodyPr>
            <a:normAutofit/>
          </a:bodyPr>
          <a:lstStyle/>
          <a:p>
            <a:pPr defTabSz="938062">
              <a:buClr>
                <a:srgbClr val="000000"/>
              </a:buClr>
              <a:defRPr/>
            </a:pPr>
            <a:r>
              <a:rPr lang="ru-RU" kern="0" dirty="0">
                <a:solidFill>
                  <a:srgbClr val="000000"/>
                </a:solidFill>
                <a:sym typeface="Arial"/>
              </a:rPr>
              <a:t>На результаты российских пятнадцатилетних учащихся в значительно большей степени, чем на результаты их зарубежных сверстников, влияет </a:t>
            </a:r>
            <a:r>
              <a:rPr lang="ru-RU" b="1" kern="0" dirty="0">
                <a:solidFill>
                  <a:srgbClr val="FF0000"/>
                </a:solidFill>
                <a:sym typeface="Arial"/>
              </a:rPr>
              <a:t>информация, получаемая от преподавателей</a:t>
            </a:r>
            <a:r>
              <a:rPr lang="ru-RU" b="1" kern="0" dirty="0">
                <a:solidFill>
                  <a:srgbClr val="000000"/>
                </a:solidFill>
                <a:sym typeface="Arial"/>
              </a:rPr>
              <a:t>.</a:t>
            </a:r>
            <a:r>
              <a:rPr lang="ru-RU" kern="0" dirty="0">
                <a:solidFill>
                  <a:srgbClr val="000000"/>
                </a:solidFill>
                <a:sym typeface="Arial"/>
              </a:rPr>
              <a:t> </a:t>
            </a:r>
            <a:endParaRPr lang="ru-RU" dirty="0"/>
          </a:p>
          <a:p>
            <a:pPr defTabSz="938062">
              <a:buClr>
                <a:srgbClr val="000000"/>
              </a:buClr>
              <a:defRPr/>
            </a:pPr>
            <a:r>
              <a:rPr lang="ru-RU" kern="0" dirty="0">
                <a:solidFill>
                  <a:srgbClr val="000000"/>
                </a:solidFill>
                <a:sym typeface="Arial"/>
              </a:rPr>
              <a:t>Этот источник финансовой информации отметили 61% российских участников исследования – </a:t>
            </a:r>
            <a:r>
              <a:rPr lang="ru-RU" kern="0" dirty="0">
                <a:solidFill>
                  <a:srgbClr val="FF0000"/>
                </a:solidFill>
                <a:sym typeface="Arial"/>
              </a:rPr>
              <a:t>на 11% выше, чем в среднем по странам ОЭСР </a:t>
            </a:r>
            <a:r>
              <a:rPr lang="ru-RU" kern="0" dirty="0">
                <a:solidFill>
                  <a:srgbClr val="000000"/>
                </a:solidFill>
                <a:sym typeface="Arial"/>
              </a:rPr>
              <a:t>(50%). </a:t>
            </a:r>
          </a:p>
          <a:p>
            <a:pPr defTabSz="938062">
              <a:buClr>
                <a:srgbClr val="000000"/>
              </a:buClr>
              <a:defRPr/>
            </a:pPr>
            <a:r>
              <a:rPr lang="ru-RU" kern="0" dirty="0">
                <a:solidFill>
                  <a:srgbClr val="000000"/>
                </a:solidFill>
                <a:sym typeface="Arial"/>
              </a:rPr>
              <a:t>Результат этих учащихся в России – 498 баллов – </a:t>
            </a:r>
            <a:r>
              <a:rPr lang="ru-RU" kern="0" dirty="0">
                <a:solidFill>
                  <a:srgbClr val="FF0000"/>
                </a:solidFill>
                <a:sym typeface="Arial"/>
              </a:rPr>
              <a:t>на 15 баллов выше, чем средний результат учащихся, указавших этот источник в странах ОЭСР</a:t>
            </a:r>
            <a:r>
              <a:rPr lang="ru-RU" kern="0" dirty="0">
                <a:solidFill>
                  <a:srgbClr val="000000"/>
                </a:solidFill>
                <a:sym typeface="Arial"/>
              </a:rPr>
              <a:t> (483 балла).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1C65A-47FF-9B3D-F7BA-224DFD272F69}"/>
              </a:ext>
            </a:extLst>
          </p:cNvPr>
          <p:cNvSpPr txBox="1"/>
          <p:nvPr/>
        </p:nvSpPr>
        <p:spPr>
          <a:xfrm>
            <a:off x="1382233" y="5437693"/>
            <a:ext cx="728684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211715" algn="just" defTabSz="469031">
              <a:buClr>
                <a:schemeClr val="dk2"/>
              </a:buClr>
              <a:buSzPts val="2900"/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"/>
              </a:rPr>
              <a:t>Очевидна актуальность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образования в школах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"/>
              </a:rPr>
              <a:t>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Proxima Nova"/>
            </a:endParaRPr>
          </a:p>
          <a:p>
            <a:pPr indent="-211715" algn="just" defTabSz="469031">
              <a:buClr>
                <a:schemeClr val="dk2"/>
              </a:buClr>
              <a:buSzPts val="2900"/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"/>
              </a:rPr>
              <a:t>Требуется расширение применения педагогами материалов по финансовой грамотности учебно-методического и оценочного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719320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B07064-7A1A-853B-0D8F-A50498323FFE}"/>
              </a:ext>
            </a:extLst>
          </p:cNvPr>
          <p:cNvSpPr txBox="1"/>
          <p:nvPr/>
        </p:nvSpPr>
        <p:spPr>
          <a:xfrm>
            <a:off x="1754372" y="2042302"/>
            <a:ext cx="606055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spc="25" dirty="0">
                <a:ea typeface="Calibri" panose="020F0502020204030204" pitchFamily="34" charset="0"/>
                <a:cs typeface="Times New Roman" panose="02020603050405020304" pitchFamily="18" charset="0"/>
              </a:rPr>
              <a:t>2. Особенности международного инструментария для оценки 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финансовой</a:t>
            </a:r>
            <a:r>
              <a:rPr lang="ru-RU" sz="3200" spc="25" dirty="0">
                <a:ea typeface="Calibri" panose="020F0502020204030204" pitchFamily="34" charset="0"/>
                <a:cs typeface="Times New Roman" panose="02020603050405020304" pitchFamily="18" charset="0"/>
              </a:rPr>
              <a:t> грамотности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55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452" y="1224485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Оценка финансовой грамотности в исследовании  </a:t>
            </a:r>
            <a:r>
              <a:rPr lang="en-US" sz="4000" b="1" dirty="0">
                <a:solidFill>
                  <a:srgbClr val="002060"/>
                </a:solidFill>
              </a:rPr>
              <a:t>PISA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9AB72-9030-DAE5-21D1-764BE2399FAB}"/>
              </a:ext>
            </a:extLst>
          </p:cNvPr>
          <p:cNvSpPr txBox="1"/>
          <p:nvPr/>
        </p:nvSpPr>
        <p:spPr>
          <a:xfrm>
            <a:off x="1333499" y="1671638"/>
            <a:ext cx="6857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83E1043-B3ED-2C6D-C48B-C84D83579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67630"/>
              </p:ext>
            </p:extLst>
          </p:nvPr>
        </p:nvGraphicFramePr>
        <p:xfrm>
          <a:off x="238195" y="2878189"/>
          <a:ext cx="8667609" cy="352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306">
                  <a:extLst>
                    <a:ext uri="{9D8B030D-6E8A-4147-A177-3AD203B41FA5}">
                      <a16:colId xmlns:a16="http://schemas.microsoft.com/office/drawing/2014/main" val="2683656736"/>
                    </a:ext>
                  </a:extLst>
                </a:gridCol>
                <a:gridCol w="3307378">
                  <a:extLst>
                    <a:ext uri="{9D8B030D-6E8A-4147-A177-3AD203B41FA5}">
                      <a16:colId xmlns:a16="http://schemas.microsoft.com/office/drawing/2014/main" val="3430232723"/>
                    </a:ext>
                  </a:extLst>
                </a:gridCol>
                <a:gridCol w="2223925">
                  <a:extLst>
                    <a:ext uri="{9D8B030D-6E8A-4147-A177-3AD203B41FA5}">
                      <a16:colId xmlns:a16="http://schemas.microsoft.com/office/drawing/2014/main" val="1801499319"/>
                    </a:ext>
                  </a:extLst>
                </a:gridCol>
              </a:tblGrid>
              <a:tr h="769520">
                <a:tc gridSpan="3"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tx2"/>
                          </a:solidFill>
                        </a:rPr>
                        <a:t>Каждое задание представляет собой комбинацию элементов </a:t>
                      </a:r>
                    </a:p>
                    <a:p>
                      <a:r>
                        <a:rPr lang="ru-RU" sz="2200" b="1" dirty="0">
                          <a:solidFill>
                            <a:schemeClr val="tx2"/>
                          </a:solidFill>
                        </a:rPr>
                        <a:t>трёх областей оценки:  содержания, процесса и контекста</a:t>
                      </a:r>
                    </a:p>
                  </a:txBody>
                  <a:tcPr marL="70376" marR="70376" marT="35188" marB="3518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370191"/>
                  </a:ext>
                </a:extLst>
              </a:tr>
              <a:tr h="275309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Область оценки – Содержание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: </a:t>
                      </a:r>
                      <a:r>
                        <a:rPr lang="ru-RU" sz="15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знание и понимание</a:t>
                      </a:r>
                    </a:p>
                    <a:p>
                      <a:pPr algn="ctr"/>
                      <a:r>
                        <a:rPr lang="ru-RU" sz="1500" b="1" dirty="0">
                          <a:solidFill>
                            <a:schemeClr val="tx2"/>
                          </a:solidFill>
                        </a:rPr>
                        <a:t>Элементы:</a:t>
                      </a:r>
                      <a:endParaRPr lang="en-GB" sz="15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1500" dirty="0">
                          <a:latin typeface="Calibri" pitchFamily="34" charset="0"/>
                        </a:rPr>
                        <a:t> Деньги и операции с ними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Планирование и управление финансами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Риски и выгоды (вознаграждения)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Финансовая среда (отдельные вопросы из области финансов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70376" marR="70376" marT="35188" marB="3518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Область оценки – Процессы</a:t>
                      </a:r>
                      <a:r>
                        <a:rPr lang="ru-RU" sz="15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: познавательная деятельность (умения, действия и стратегии поведения)</a:t>
                      </a:r>
                    </a:p>
                    <a:p>
                      <a:pPr marL="0" marR="0" lvl="0" indent="0" algn="ctr" defTabSz="104244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</a:rPr>
                        <a:t>Элементы: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500" dirty="0">
                          <a:latin typeface="Calibri" pitchFamily="34" charset="0"/>
                        </a:rPr>
                        <a:t> Выявление финансовой информации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Анализ информации в финансовом контексте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Оценка финансовых проблем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Применение финансовых знаний и понимание</a:t>
                      </a:r>
                      <a:endParaRPr lang="en-GB" sz="1500" dirty="0">
                        <a:latin typeface="Calibri" pitchFamily="34" charset="0"/>
                      </a:endParaRPr>
                    </a:p>
                  </a:txBody>
                  <a:tcPr marL="70376" marR="70376" marT="35188" marB="3518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Область оценки – Контексты</a:t>
                      </a:r>
                      <a:r>
                        <a:rPr lang="ru-RU" sz="15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: предлагаемые ситуации</a:t>
                      </a:r>
                    </a:p>
                    <a:p>
                      <a:pPr marL="0" marR="0" lvl="0" indent="0" algn="ctr" defTabSz="1042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</a:rPr>
                        <a:t>Элементы:</a:t>
                      </a:r>
                      <a:endParaRPr lang="en-GB" sz="15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marL="0" lvl="1">
                        <a:buFont typeface="Arial" pitchFamily="34" charset="0"/>
                        <a:buChar char="•"/>
                      </a:pPr>
                      <a:r>
                        <a:rPr lang="ru-RU" sz="1500" dirty="0">
                          <a:latin typeface="Calibri" pitchFamily="34" charset="0"/>
                        </a:rPr>
                        <a:t>Образование и работа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Дом и семья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Личные траты, досуг и отдых</a:t>
                      </a:r>
                      <a:endParaRPr lang="en-GB" sz="1500" dirty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  <a:r>
                        <a:rPr lang="ru-RU" sz="1500" dirty="0">
                          <a:latin typeface="Calibri" pitchFamily="34" charset="0"/>
                        </a:rPr>
                        <a:t>Общество и гражданин</a:t>
                      </a:r>
                      <a:r>
                        <a:rPr lang="en-GB" sz="1500" dirty="0">
                          <a:latin typeface="Calibri" pitchFamily="34" charset="0"/>
                        </a:rPr>
                        <a:t> </a:t>
                      </a:r>
                    </a:p>
                  </a:txBody>
                  <a:tcPr marL="70376" marR="70376" marT="35188" marB="3518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17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708E46-4AA9-ABEA-1C94-7F19D603859C}"/>
              </a:ext>
            </a:extLst>
          </p:cNvPr>
          <p:cNvSpPr txBox="1"/>
          <p:nvPr/>
        </p:nvSpPr>
        <p:spPr>
          <a:xfrm>
            <a:off x="238195" y="1994803"/>
            <a:ext cx="866760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Инструментарий оценки финансовой грамотности: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2"/>
                </a:solidFill>
              </a:rPr>
              <a:t>Тестовые задания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2"/>
                </a:solidFill>
              </a:rPr>
              <a:t>Анкетные материалы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40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Особенности заданий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9AB72-9030-DAE5-21D1-764BE2399FAB}"/>
              </a:ext>
            </a:extLst>
          </p:cNvPr>
          <p:cNvSpPr txBox="1"/>
          <p:nvPr/>
        </p:nvSpPr>
        <p:spPr>
          <a:xfrm>
            <a:off x="1333499" y="1671638"/>
            <a:ext cx="6857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CCCDC-3940-477C-44D3-68F9ADCE11A9}"/>
              </a:ext>
            </a:extLst>
          </p:cNvPr>
          <p:cNvSpPr txBox="1"/>
          <p:nvPr/>
        </p:nvSpPr>
        <p:spPr>
          <a:xfrm>
            <a:off x="629259" y="1149895"/>
            <a:ext cx="7885482" cy="5360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1900" dirty="0">
                <a:latin typeface="Calibri" pitchFamily="34" charset="0"/>
              </a:rPr>
              <a:t>Все задания имеют оригинальные названия.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1900" dirty="0">
                <a:latin typeface="Calibri" pitchFamily="34" charset="0"/>
              </a:rPr>
              <a:t>Каждое задание предъявляются на основе определённой жизненной ситуации, </a:t>
            </a:r>
            <a:r>
              <a:rPr lang="ru-RU" sz="1900" dirty="0">
                <a:solidFill>
                  <a:srgbClr val="000000"/>
                </a:solidFill>
                <a:latin typeface="Calibri" pitchFamily="34" charset="0"/>
              </a:rPr>
              <a:t>похожей </a:t>
            </a:r>
            <a:r>
              <a:rPr lang="ru-RU" sz="1900" dirty="0">
                <a:latin typeface="Calibri" pitchFamily="34" charset="0"/>
              </a:rPr>
              <a:t>на возникающие в повседневной жизни.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1900" dirty="0">
                <a:latin typeface="Calibri" pitchFamily="34" charset="0"/>
              </a:rPr>
              <a:t>В каждой ситуации действуют конкретные люди, юноши и девушки.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1900" dirty="0">
                <a:latin typeface="Calibri" pitchFamily="34" charset="0"/>
              </a:rPr>
              <a:t>Обстоятельства, в которые попадают герои ситуаций, отличаются повседневностью, и варианты обсуждаемых действий и решений близки и понятны школьникам.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1900" dirty="0">
                <a:latin typeface="Calibri" pitchFamily="34" charset="0"/>
              </a:rPr>
              <a:t>В заданиях последних лет к каждой ситуации предлагается несколько заданий-задач, требующих интеллектуальных действий разной сложности.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1900" dirty="0">
                <a:latin typeface="Calibri" pitchFamily="34" charset="0"/>
              </a:rPr>
              <a:t>Выполнение заданий ориентировано на работу с предъявляемой информацией и привлечение личного и социального опыта, осваиваемого школьниками. </a:t>
            </a:r>
          </a:p>
          <a:p>
            <a:pPr marL="338790" indent="-338790">
              <a:spcBef>
                <a:spcPts val="599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1900" dirty="0">
                <a:solidFill>
                  <a:srgbClr val="000000"/>
                </a:solidFill>
                <a:latin typeface="Calibri" pitchFamily="34" charset="0"/>
              </a:rPr>
              <a:t>Ситуации акцентируют вопрос «Как поступить?» и предполагают  определение наиболее целесообразной модели поведения с учётом возможных альтернатив.</a:t>
            </a:r>
          </a:p>
        </p:txBody>
      </p:sp>
    </p:spTree>
    <p:extLst>
      <p:ext uri="{BB962C8B-B14F-4D97-AF65-F5344CB8AC3E}">
        <p14:creationId xmlns:p14="http://schemas.microsoft.com/office/powerpoint/2010/main" val="6658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CABAAF5-65B1-9FE9-4994-C624D8EBF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693235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5014D4-D9AC-5BDA-ECE3-4D4A1267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600" y="1212222"/>
            <a:ext cx="64087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21C689DA-EA94-1223-4C77-6CA14CB1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521" y="1681553"/>
            <a:ext cx="2808312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Решения, связанные с учётом доходов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7176ED6-3A49-C6FA-91AE-D0238B3F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437112"/>
            <a:ext cx="56974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E101CB21-5345-EC3E-B0FD-8FC002AD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149080"/>
            <a:ext cx="2808312" cy="237626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Внимание, группа!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 представлена информация?</a:t>
            </a:r>
            <a:endParaRPr lang="ru-RU" sz="14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На какой её элемент следует опираться при ответе на вопрос?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EA67D5B-F06C-EB86-1259-535602FE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592" y="2853219"/>
            <a:ext cx="2160241" cy="189813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b="1" dirty="0">
                <a:solidFill>
                  <a:srgbClr val="0000FF"/>
                </a:solidFill>
              </a:rPr>
              <a:t>Лежит ли рассматриваемый вопрос в области повседневных практик учащихся?</a:t>
            </a:r>
          </a:p>
        </p:txBody>
      </p:sp>
    </p:spTree>
    <p:extLst>
      <p:ext uri="{BB962C8B-B14F-4D97-AF65-F5344CB8AC3E}">
        <p14:creationId xmlns:p14="http://schemas.microsoft.com/office/powerpoint/2010/main" val="174549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CABAAF5-65B1-9FE9-4994-C624D8EBF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693235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5014D4-D9AC-5BDA-ECE3-4D4A1267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600" y="1212222"/>
            <a:ext cx="64087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21C689DA-EA94-1223-4C77-6CA14CB1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521" y="1681553"/>
            <a:ext cx="2808312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Решения, связанные с учётом дохода после уплаты налогов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7176ED6-3A49-C6FA-91AE-D0238B3F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113" y="4509120"/>
            <a:ext cx="49053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AE15D4F-CB5D-2AE9-6161-25E81BB8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600" y="5085184"/>
            <a:ext cx="397192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750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FCFFD93-8ACA-463E-7232-7CE9120F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14" y="982395"/>
            <a:ext cx="6632046" cy="34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95A2DFB-DFE8-F131-C979-14B52C65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1268760"/>
            <a:ext cx="2808312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Решения, связанные с инвестированием - покупкой акций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F59B747-EC94-CE70-E1E0-FA83E3AD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84663"/>
            <a:ext cx="59401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51D6F12C-1C68-9812-ED6C-42D25D04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149080"/>
            <a:ext cx="2808312" cy="237626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Внимание, группа!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 представлена информация?</a:t>
            </a:r>
            <a:endParaRPr lang="ru-RU" sz="14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На какой её элемент следует опираться при ответе на вопрос?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FE6A841-8210-D142-267F-BC8954FF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660" y="2621762"/>
            <a:ext cx="2160241" cy="189813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b="1" dirty="0">
                <a:solidFill>
                  <a:srgbClr val="0000FF"/>
                </a:solidFill>
              </a:rPr>
              <a:t>Лежит ли рассматриваемый вопрос в области повседневных практик учащихся?</a:t>
            </a:r>
          </a:p>
        </p:txBody>
      </p:sp>
    </p:spTree>
    <p:extLst>
      <p:ext uri="{BB962C8B-B14F-4D97-AF65-F5344CB8AC3E}">
        <p14:creationId xmlns:p14="http://schemas.microsoft.com/office/powerpoint/2010/main" val="2887379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FCFFD93-8ACA-463E-7232-7CE9120F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14" y="982395"/>
            <a:ext cx="6632046" cy="34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95A2DFB-DFE8-F131-C979-14B52C65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1268760"/>
            <a:ext cx="2808312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Решения, связанные с инвестированием - покупкой акций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F59B747-EC94-CE70-E1E0-FA83E3AD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84663"/>
            <a:ext cx="59401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DE97FF7-B023-F6B2-1579-BF821D3F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2742150" cy="11638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8762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4F8E9C-B9BA-30E2-BA05-C913F649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3" y="1452678"/>
            <a:ext cx="8703696" cy="4841244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37E8489C-8CD5-2FAA-7D45-CCE00F4FF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1" y="3732391"/>
            <a:ext cx="2808312" cy="237626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Внимание, группа!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 представлена информация?</a:t>
            </a:r>
            <a:endParaRPr lang="ru-RU" sz="14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Каков уровень сложности самой информации и способа её представления?</a:t>
            </a:r>
          </a:p>
        </p:txBody>
      </p:sp>
    </p:spTree>
    <p:extLst>
      <p:ext uri="{BB962C8B-B14F-4D97-AF65-F5344CB8AC3E}">
        <p14:creationId xmlns:p14="http://schemas.microsoft.com/office/powerpoint/2010/main" val="2183931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844FAD-86C1-C71B-8157-81C62077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3" y="1452678"/>
            <a:ext cx="8703696" cy="4841244"/>
          </a:xfrm>
          <a:prstGeom prst="rect">
            <a:avLst/>
          </a:prstGeom>
        </p:spPr>
      </p:pic>
      <p:sp>
        <p:nvSpPr>
          <p:cNvPr id="6" name="Объект 4">
            <a:extLst>
              <a:ext uri="{FF2B5EF4-FFF2-40B4-BE49-F238E27FC236}">
                <a16:creationId xmlns:a16="http://schemas.microsoft.com/office/drawing/2014/main" id="{C4B06E09-A968-E548-1B1C-45AE11A6428F}"/>
              </a:ext>
            </a:extLst>
          </p:cNvPr>
          <p:cNvSpPr txBox="1">
            <a:spLocks/>
          </p:cNvSpPr>
          <p:nvPr/>
        </p:nvSpPr>
        <p:spPr>
          <a:xfrm>
            <a:off x="689476" y="2291950"/>
            <a:ext cx="6070140" cy="394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68581" tIns="34290" rIns="68581" bIns="3429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/>
              <a:t>Задание:</a:t>
            </a:r>
            <a:r>
              <a:rPr lang="ru-RU" sz="1600" dirty="0"/>
              <a:t>   Выписка из банка</a:t>
            </a:r>
          </a:p>
          <a:p>
            <a:pPr algn="just"/>
            <a:r>
              <a:rPr lang="ru-RU" sz="1600" b="1" dirty="0"/>
              <a:t>Содержание</a:t>
            </a:r>
            <a:r>
              <a:rPr lang="ru-RU" sz="1600" b="1" i="1" dirty="0"/>
              <a:t>:</a:t>
            </a:r>
            <a:r>
              <a:rPr lang="ru-RU" sz="1600" dirty="0"/>
              <a:t> Деньги и операции с ними</a:t>
            </a:r>
          </a:p>
          <a:p>
            <a:pPr algn="just"/>
            <a:r>
              <a:rPr lang="ru-RU" sz="1600" b="1" dirty="0"/>
              <a:t>Познавательная деятельность</a:t>
            </a:r>
            <a:r>
              <a:rPr lang="ru-RU" sz="1600" b="1" i="1" dirty="0"/>
              <a:t>: </a:t>
            </a:r>
            <a:r>
              <a:rPr lang="ru-RU" sz="1600" dirty="0"/>
              <a:t>выявление финансовой информации</a:t>
            </a:r>
          </a:p>
          <a:p>
            <a:pPr algn="just"/>
            <a:r>
              <a:rPr lang="ru-RU" sz="1600" b="1" i="1" dirty="0"/>
              <a:t>Контекст:</a:t>
            </a:r>
            <a:r>
              <a:rPr lang="ru-RU" sz="1600" dirty="0"/>
              <a:t> Дом и семья</a:t>
            </a:r>
          </a:p>
          <a:p>
            <a:pPr algn="just"/>
            <a:r>
              <a:rPr lang="ru-RU" sz="1600" b="1" dirty="0"/>
              <a:t>Форма ответа: </a:t>
            </a:r>
            <a:r>
              <a:rPr lang="ru-RU" sz="1600" dirty="0"/>
              <a:t>задание с развернутым ответом (компьютерная проверка)</a:t>
            </a:r>
            <a:endParaRPr lang="ru-RU" sz="1600" b="1" dirty="0"/>
          </a:p>
          <a:p>
            <a:pPr algn="just"/>
            <a:r>
              <a:rPr lang="ru-RU" sz="1600" b="1" i="1" dirty="0"/>
              <a:t>Сложность:</a:t>
            </a:r>
            <a:r>
              <a:rPr lang="ru-RU" sz="1600" i="1" dirty="0"/>
              <a:t> 4 уровень</a:t>
            </a:r>
          </a:p>
          <a:p>
            <a:r>
              <a:rPr lang="ru-RU" sz="1600" dirty="0"/>
              <a:t>Задание построено на интерпретации финансового документа- банковской выписки. Учащимся необходимо определить суммы, удержанные банком,  выбрав их из выписки и выполнив простое вычисление.  Обратим внимание, что  необходимая информация представлена  в выписке не как единая сумма, а как набор отдельных операций, сумму которых необходимо посчитать.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A8F5B91-101F-C604-8348-16B5D86D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244" y="1420735"/>
            <a:ext cx="3000109" cy="117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Представление информации становится многоаспектным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6D3B1AB-C8E6-B0C6-89A2-2F51FD953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616" y="2627454"/>
            <a:ext cx="1829836" cy="20378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b="1" dirty="0">
                <a:solidFill>
                  <a:srgbClr val="0000FF"/>
                </a:solidFill>
              </a:rPr>
              <a:t>Лежит ли рассматриваемый вопрос в области повседневных практик учащихся?</a:t>
            </a:r>
          </a:p>
        </p:txBody>
      </p:sp>
    </p:spTree>
    <p:extLst>
      <p:ext uri="{BB962C8B-B14F-4D97-AF65-F5344CB8AC3E}">
        <p14:creationId xmlns:p14="http://schemas.microsoft.com/office/powerpoint/2010/main" val="154505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333" y="1166019"/>
            <a:ext cx="7309291" cy="452596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1. В режиме активного слушания:  предполагается включение группы и блиц-ответы на вопросы при обращении </a:t>
            </a:r>
            <a:r>
              <a:rPr lang="ru-RU" sz="32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«Группа, внимание!»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25" dirty="0">
                <a:ea typeface="Calibri" panose="020F0502020204030204" pitchFamily="34" charset="0"/>
                <a:cs typeface="Times New Roman" panose="02020603050405020304" pitchFamily="18" charset="0"/>
              </a:rPr>
              <a:t>2. С постановкой вопроса, ответ на который будет заслушан в конце занятия.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3. С моделированием возможного обновления образовательного процесса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AC36BC9-6641-45DA-15C2-C82D62902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318" y="181410"/>
            <a:ext cx="7077694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Как будем работать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94956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BAE3E0C-2D74-0149-FF97-4A4CE772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06" y="1125577"/>
            <a:ext cx="8385987" cy="4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61799B42-58A3-1684-69F3-965D3F56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848" y="1125577"/>
            <a:ext cx="2605606" cy="103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Решения, связанные с учётом возможных рисков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55B675F-B1D3-D744-0081-C5D7357F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64" y="3769579"/>
            <a:ext cx="3456384" cy="207563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Внимание, группа!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В каком формате  представлена информация?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14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На основе чего может быть сформулирован ответ?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851DE72-BE34-39BC-5EF0-B8CE8894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947" y="5034134"/>
            <a:ext cx="2160241" cy="143611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b="1" dirty="0">
                <a:solidFill>
                  <a:srgbClr val="0000FF"/>
                </a:solidFill>
              </a:rPr>
              <a:t>Лежит ли рассматриваемый вопрос в области повседневных практик учащихся?</a:t>
            </a:r>
          </a:p>
        </p:txBody>
      </p:sp>
    </p:spTree>
    <p:extLst>
      <p:ext uri="{BB962C8B-B14F-4D97-AF65-F5344CB8AC3E}">
        <p14:creationId xmlns:p14="http://schemas.microsoft.com/office/powerpoint/2010/main" val="2284860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представления информации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C2F78055-3E6D-0BB0-EC20-B7EE2C38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5206"/>
            <a:ext cx="634193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A42286D-09DE-9CE6-DA21-FE34A32B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28" y="1157654"/>
            <a:ext cx="3432423" cy="232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66A9ABD-DDE3-4DA5-EEF4-3511534D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06" y="1034561"/>
            <a:ext cx="6149251" cy="25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8">
            <a:extLst>
              <a:ext uri="{FF2B5EF4-FFF2-40B4-BE49-F238E27FC236}">
                <a16:creationId xmlns:a16="http://schemas.microsoft.com/office/drawing/2014/main" id="{6AADF236-D218-9508-5F41-06A24077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39" y="3575240"/>
            <a:ext cx="2605606" cy="103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Решения, связанные с учётом возможных рисков</a:t>
            </a:r>
          </a:p>
        </p:txBody>
      </p:sp>
    </p:spTree>
    <p:extLst>
      <p:ext uri="{BB962C8B-B14F-4D97-AF65-F5344CB8AC3E}">
        <p14:creationId xmlns:p14="http://schemas.microsoft.com/office/powerpoint/2010/main" val="3504839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541" y="20382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Характеристики задания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C2F78055-3E6D-0BB0-EC20-B7EE2C38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79" y="963528"/>
            <a:ext cx="634193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A42286D-09DE-9CE6-DA21-FE34A32B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0" y="965963"/>
            <a:ext cx="3349715" cy="19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04DEB2E-A929-6853-5A68-1CEFFE686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982" y="2914385"/>
            <a:ext cx="7802288" cy="297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0521ADED-C585-AFAA-0A47-7FE9C9D1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041" y="4064413"/>
            <a:ext cx="2160240" cy="33879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500" dirty="0"/>
              <a:t>проблем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25B3758-A00C-09D7-99DA-671D2A882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20" y="964393"/>
            <a:ext cx="2160240" cy="33879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15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F3D866F-2F16-6A6A-D882-C265E03C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673" y="5383034"/>
            <a:ext cx="216024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Уровень: второй (пороговый )</a:t>
            </a:r>
          </a:p>
        </p:txBody>
      </p:sp>
    </p:spTree>
    <p:extLst>
      <p:ext uri="{BB962C8B-B14F-4D97-AF65-F5344CB8AC3E}">
        <p14:creationId xmlns:p14="http://schemas.microsoft.com/office/powerpoint/2010/main" val="3370587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975" y="729628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Возможность  альтернативных решений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9AB72-9030-DAE5-21D1-764BE2399FAB}"/>
              </a:ext>
            </a:extLst>
          </p:cNvPr>
          <p:cNvSpPr txBox="1"/>
          <p:nvPr/>
        </p:nvSpPr>
        <p:spPr>
          <a:xfrm>
            <a:off x="697052" y="1345106"/>
            <a:ext cx="76950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решения с учётом возможных альтернатив – составляющая заданий по финансовой грамотности.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разных возможностей приобретения и пользования продуктом или услугой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разных предложений:  кредитов с разной процентной ставкой и разной продолжительностью, разных тарифных планов телефонных услуг, вариантов предложения одного и того же плана, вариантов оплаты за пользование прокатом велосипедов и т.д.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901AC9-BC09-78FA-C65D-901624C4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43" y="4011967"/>
            <a:ext cx="5576426" cy="2396503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62A7F44E-23CC-D4A5-3D21-61C4FF1B1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291" y="4323935"/>
            <a:ext cx="1641775" cy="33879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200" b="1" dirty="0"/>
              <a:t>НА РЫНКЕ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7207165-0BE7-1AB0-322C-BE20AE1FED79}"/>
              </a:ext>
            </a:extLst>
          </p:cNvPr>
          <p:cNvGrpSpPr>
            <a:grpSpLocks/>
          </p:cNvGrpSpPr>
          <p:nvPr/>
        </p:nvGrpSpPr>
        <p:grpSpPr bwMode="auto">
          <a:xfrm>
            <a:off x="5034987" y="4885921"/>
            <a:ext cx="3885557" cy="1653775"/>
            <a:chOff x="606" y="981"/>
            <a:chExt cx="2155" cy="983"/>
          </a:xfrm>
        </p:grpSpPr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AA6D1C20-5E37-E131-3671-D399BEDD2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" y="1808"/>
              <a:ext cx="997" cy="156"/>
            </a:xfrm>
            <a:prstGeom prst="rect">
              <a:avLst/>
            </a:prstGeom>
            <a:solidFill>
              <a:srgbClr val="F2F2F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752" tIns="17551" rIns="33752" bIns="17551">
              <a:spAutoFit/>
            </a:bodyPr>
            <a:lstStyle/>
            <a:p>
              <a:pPr algn="ctr">
                <a:tabLst>
                  <a:tab pos="0" algn="l"/>
                  <a:tab pos="816143" algn="l"/>
                  <a:tab pos="1632287" algn="l"/>
                  <a:tab pos="2448430" algn="l"/>
                  <a:tab pos="3264573" algn="l"/>
                  <a:tab pos="4080717" algn="l"/>
                  <a:tab pos="4896860" algn="l"/>
                  <a:tab pos="5713003" algn="l"/>
                  <a:tab pos="6529148" algn="l"/>
                  <a:tab pos="7345290" algn="l"/>
                  <a:tab pos="8161433" algn="l"/>
                  <a:tab pos="8977577" algn="l"/>
                </a:tabLst>
              </a:pPr>
              <a:r>
                <a:rPr lang="en-GB" sz="975" dirty="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r>
                <a:rPr lang="ru-RU" sz="975" dirty="0">
                  <a:solidFill>
                    <a:srgbClr val="000000"/>
                  </a:solidFill>
                  <a:cs typeface="Times New Roman" pitchFamily="18" charset="0"/>
                </a:rPr>
                <a:t>,</a:t>
              </a:r>
              <a:r>
                <a:rPr lang="en-GB" sz="975" dirty="0">
                  <a:solidFill>
                    <a:srgbClr val="000000"/>
                  </a:solidFill>
                  <a:cs typeface="Times New Roman" pitchFamily="18" charset="0"/>
                </a:rPr>
                <a:t>75 </a:t>
              </a:r>
              <a:r>
                <a:rPr lang="ru-RU" sz="975" dirty="0" err="1">
                  <a:solidFill>
                    <a:srgbClr val="000000"/>
                  </a:solidFill>
                  <a:cs typeface="Times New Roman" pitchFamily="18" charset="0"/>
                </a:rPr>
                <a:t>зедов</a:t>
              </a:r>
              <a:r>
                <a:rPr lang="ru-RU" sz="975" dirty="0">
                  <a:solidFill>
                    <a:srgbClr val="000000"/>
                  </a:solidFill>
                  <a:cs typeface="Times New Roman" pitchFamily="18" charset="0"/>
                </a:rPr>
                <a:t> за 1 кг</a:t>
              </a:r>
            </a:p>
          </p:txBody>
        </p:sp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8CF98A1-50A8-5EDE-148C-8C83A9858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5" y="981"/>
              <a:ext cx="1056" cy="6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835778DA-A227-3C22-4CE0-4793726AB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3" y="1354"/>
              <a:ext cx="369" cy="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B1D38D6B-4383-1449-5B4B-DA4706031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2" y="1808"/>
              <a:ext cx="1056" cy="156"/>
            </a:xfrm>
            <a:prstGeom prst="rect">
              <a:avLst/>
            </a:prstGeom>
            <a:solidFill>
              <a:srgbClr val="F2F2F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752" tIns="17551" rIns="33752" bIns="17551">
              <a:spAutoFit/>
            </a:bodyPr>
            <a:lstStyle/>
            <a:p>
              <a:pPr algn="ctr">
                <a:tabLst>
                  <a:tab pos="0" algn="l"/>
                  <a:tab pos="816143" algn="l"/>
                  <a:tab pos="1632287" algn="l"/>
                  <a:tab pos="2448430" algn="l"/>
                  <a:tab pos="3264573" algn="l"/>
                  <a:tab pos="4080717" algn="l"/>
                  <a:tab pos="4896860" algn="l"/>
                  <a:tab pos="5713003" algn="l"/>
                  <a:tab pos="6529148" algn="l"/>
                  <a:tab pos="7345290" algn="l"/>
                  <a:tab pos="8161433" algn="l"/>
                  <a:tab pos="8977577" algn="l"/>
                </a:tabLst>
              </a:pPr>
              <a:r>
                <a:rPr lang="en-GB" sz="975" dirty="0">
                  <a:solidFill>
                    <a:srgbClr val="000000"/>
                  </a:solidFill>
                  <a:cs typeface="Times New Roman" pitchFamily="18" charset="0"/>
                </a:rPr>
                <a:t>22 </a:t>
              </a:r>
              <a:r>
                <a:rPr lang="ru-RU" sz="975" dirty="0" err="1">
                  <a:solidFill>
                    <a:srgbClr val="000000"/>
                  </a:solidFill>
                  <a:cs typeface="Times New Roman" pitchFamily="18" charset="0"/>
                </a:rPr>
                <a:t>зеда</a:t>
              </a:r>
              <a:r>
                <a:rPr lang="ru-RU" sz="975" dirty="0">
                  <a:solidFill>
                    <a:srgbClr val="000000"/>
                  </a:solidFill>
                  <a:cs typeface="Times New Roman" pitchFamily="18" charset="0"/>
                </a:rPr>
                <a:t> за ящик </a:t>
              </a:r>
              <a:r>
                <a:rPr lang="en-GB" sz="975" dirty="0">
                  <a:solidFill>
                    <a:srgbClr val="000000"/>
                  </a:solidFill>
                  <a:cs typeface="Times New Roman" pitchFamily="18" charset="0"/>
                </a:rPr>
                <a:t>10 </a:t>
              </a:r>
              <a:r>
                <a:rPr lang="ru-RU" sz="975" dirty="0">
                  <a:solidFill>
                    <a:srgbClr val="000000"/>
                  </a:solidFill>
                  <a:cs typeface="Times New Roman" pitchFamily="18" charset="0"/>
                </a:rPr>
                <a:t>кг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946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347663"/>
            <a:ext cx="7701722" cy="9060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 задания с альтернативными составляющими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4F7531-8863-9A63-055E-501ECAD7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77" y="1253753"/>
            <a:ext cx="892644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651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347663"/>
            <a:ext cx="7701722" cy="9060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 задания с альтернативными составляющими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4F7531-8863-9A63-055E-501ECAD7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77" y="1253753"/>
            <a:ext cx="892644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F0886B-9FD2-0275-E72E-28AD0025607E}"/>
              </a:ext>
            </a:extLst>
          </p:cNvPr>
          <p:cNvSpPr/>
          <p:nvPr/>
        </p:nvSpPr>
        <p:spPr>
          <a:xfrm>
            <a:off x="310862" y="4403918"/>
            <a:ext cx="444633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Учащиеся имеют возможность протестировать приложение и увидеть, как различные варианты участия в программе проката влияют на конечную стоимость.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159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5F02CD3-FCCD-BDD1-2E87-7388A0C0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88" y="1270870"/>
            <a:ext cx="8344622" cy="558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1997B0-03B5-963D-38A4-242CD7A1BADE}"/>
              </a:ext>
            </a:extLst>
          </p:cNvPr>
          <p:cNvSpPr txBox="1"/>
          <p:nvPr/>
        </p:nvSpPr>
        <p:spPr>
          <a:xfrm>
            <a:off x="330747" y="5033009"/>
            <a:ext cx="488943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 одного из героев ситуации дорога на работу может занимать разное время в зависимости от условий дорожного движения. Какой вариант оплаты участия в программе проката велосипедов в этом случае подходит?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42777-EDE2-ED2B-5618-D9B2A8E17895}"/>
              </a:ext>
            </a:extLst>
          </p:cNvPr>
          <p:cNvSpPr txBox="1"/>
          <p:nvPr/>
        </p:nvSpPr>
        <p:spPr>
          <a:xfrm>
            <a:off x="1615859" y="24497"/>
            <a:ext cx="7916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Пример задания с альтернативными составляющими 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176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5F02CD3-FCCD-BDD1-2E87-7388A0C0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18" y="855773"/>
            <a:ext cx="877796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1997B0-03B5-963D-38A4-242CD7A1BADE}"/>
              </a:ext>
            </a:extLst>
          </p:cNvPr>
          <p:cNvSpPr txBox="1"/>
          <p:nvPr/>
        </p:nvSpPr>
        <p:spPr>
          <a:xfrm>
            <a:off x="342321" y="4484000"/>
            <a:ext cx="5526044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 существует правильного или неправильного ответа</a:t>
            </a:r>
            <a:r>
              <a:rPr lang="ru-RU" dirty="0"/>
              <a:t>, основанного на информации, представленной в задании. Является </a:t>
            </a:r>
            <a:r>
              <a:rPr lang="ru-RU" sz="1800" dirty="0"/>
              <a:t>ли годовое участие хорошим или плохим выбором зависит от того, сколько поездок Андрея продлятся больше 60 минут.</a:t>
            </a:r>
          </a:p>
          <a:p>
            <a:r>
              <a:rPr lang="ru-RU" dirty="0"/>
              <a:t>Принимается и тот, и другой ответ с соответствующим обоснованием.</a:t>
            </a:r>
            <a:r>
              <a:rPr lang="ru-RU" sz="1800" dirty="0"/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85FDC8-8338-33F7-DE73-21E76467FA96}"/>
              </a:ext>
            </a:extLst>
          </p:cNvPr>
          <p:cNvSpPr/>
          <p:nvPr/>
        </p:nvSpPr>
        <p:spPr>
          <a:xfrm>
            <a:off x="924072" y="2551837"/>
            <a:ext cx="7718545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Принимаемые ответы:</a:t>
            </a:r>
          </a:p>
          <a:p>
            <a:r>
              <a:rPr lang="ru-RU" dirty="0">
                <a:solidFill>
                  <a:srgbClr val="FF0000"/>
                </a:solidFill>
              </a:rPr>
              <a:t>Ответ «Да»</a:t>
            </a:r>
            <a:r>
              <a:rPr lang="ru-RU" dirty="0"/>
              <a:t> с указанием, что иначе, с ежемесячным членством, каждый раз, когда поездка длится более 60 минут, Андрей должен будет заплатить дополнительно 4 </a:t>
            </a:r>
            <a:r>
              <a:rPr lang="ru-RU" dirty="0" err="1"/>
              <a:t>зеда</a:t>
            </a:r>
            <a:r>
              <a:rPr lang="ru-RU" dirty="0"/>
              <a:t>.  </a:t>
            </a:r>
          </a:p>
          <a:p>
            <a:r>
              <a:rPr lang="ru-RU" dirty="0">
                <a:solidFill>
                  <a:srgbClr val="FF0000"/>
                </a:solidFill>
              </a:rPr>
              <a:t>Ответ «Нет» </a:t>
            </a:r>
            <a:r>
              <a:rPr lang="ru-RU" dirty="0"/>
              <a:t>и указывается, что нельзя точно узнать, сколько ему понадобится более длительных поездок.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4C63E0-CCC3-FCBE-5E3D-C93A42C4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502" y="483862"/>
            <a:ext cx="6285115" cy="196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11AF0016-DBFC-91C7-120B-0424B5DF7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313" y="1713052"/>
            <a:ext cx="2251472" cy="30625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200" dirty="0"/>
              <a:t>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671452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B07064-7A1A-853B-0D8F-A50498323FFE}"/>
              </a:ext>
            </a:extLst>
          </p:cNvPr>
          <p:cNvSpPr txBox="1"/>
          <p:nvPr/>
        </p:nvSpPr>
        <p:spPr>
          <a:xfrm>
            <a:off x="1754372" y="2042302"/>
            <a:ext cx="606055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Задания по финансовой грамотности отечественных разработчиков: по каким критериям отбираем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7901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9634" y="624421"/>
            <a:ext cx="6526060" cy="111669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Особенности современных заданий. Критерии их оценки и отбора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CCCDC-3940-477C-44D3-68F9ADCE11A9}"/>
              </a:ext>
            </a:extLst>
          </p:cNvPr>
          <p:cNvSpPr txBox="1"/>
          <p:nvPr/>
        </p:nvSpPr>
        <p:spPr>
          <a:xfrm>
            <a:off x="1390389" y="1828562"/>
            <a:ext cx="707424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Комплексность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Проблемность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 err="1">
                <a:solidFill>
                  <a:srgbClr val="002060"/>
                </a:solidFill>
              </a:rPr>
              <a:t>Контекстность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Личностная значимость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 err="1">
                <a:solidFill>
                  <a:srgbClr val="002060"/>
                </a:solidFill>
              </a:rPr>
              <a:t>Уровневость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 err="1">
                <a:solidFill>
                  <a:srgbClr val="002060"/>
                </a:solidFill>
              </a:rPr>
              <a:t>Компетентностность</a:t>
            </a:r>
            <a:r>
              <a:rPr lang="ru-RU" sz="2400" b="1" dirty="0">
                <a:solidFill>
                  <a:srgbClr val="002060"/>
                </a:solidFill>
              </a:rPr>
              <a:t> 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1E19898-EC00-AD62-367C-30D6BF57A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507" y="4647155"/>
            <a:ext cx="4534422" cy="127765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1000" b="1" dirty="0">
              <a:solidFill>
                <a:srgbClr val="0000FF"/>
              </a:solidFill>
            </a:endParaRP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Разработка и экспертиза (оценка) разрабатываемых заданий с учётом этих характеристик</a:t>
            </a:r>
          </a:p>
        </p:txBody>
      </p:sp>
    </p:spTree>
    <p:extLst>
      <p:ext uri="{BB962C8B-B14F-4D97-AF65-F5344CB8AC3E}">
        <p14:creationId xmlns:p14="http://schemas.microsoft.com/office/powerpoint/2010/main" val="127220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559" y="1825776"/>
            <a:ext cx="6180882" cy="4525962"/>
          </a:xfrm>
        </p:spPr>
        <p:txBody>
          <a:bodyPr>
            <a:noAutofit/>
          </a:bodyPr>
          <a:lstStyle/>
          <a:p>
            <a:pPr>
              <a:spcBef>
                <a:spcPts val="714"/>
              </a:spcBef>
              <a:buFont typeface="Wingdings" pitchFamily="2" charset="2"/>
              <a:buChar char="Ø"/>
              <a:tabLst>
                <a:tab pos="0" algn="l"/>
                <a:tab pos="816238" algn="l"/>
                <a:tab pos="1632477" algn="l"/>
                <a:tab pos="2448716" algn="l"/>
                <a:tab pos="3264954" algn="l"/>
                <a:tab pos="4081193" algn="l"/>
                <a:tab pos="4897431" algn="l"/>
                <a:tab pos="5713670" algn="l"/>
                <a:tab pos="6529910" algn="l"/>
                <a:tab pos="7346147" algn="l"/>
                <a:tab pos="8162385" algn="l"/>
                <a:tab pos="8978625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    Почему вместо привычных оценочных утверждений  </a:t>
            </a:r>
            <a:r>
              <a:rPr lang="ru-RU" sz="3200" dirty="0">
                <a:solidFill>
                  <a:srgbClr val="00B0F0"/>
                </a:solidFill>
              </a:rPr>
              <a:t>«верный ответ»</a:t>
            </a:r>
            <a:r>
              <a:rPr lang="ru-RU" sz="3200" dirty="0">
                <a:solidFill>
                  <a:srgbClr val="000000"/>
                </a:solidFill>
              </a:rPr>
              <a:t> или </a:t>
            </a:r>
            <a:r>
              <a:rPr lang="ru-RU" sz="3200" dirty="0">
                <a:solidFill>
                  <a:srgbClr val="00B0F0"/>
                </a:solidFill>
              </a:rPr>
              <a:t>«неверный ответ» </a:t>
            </a:r>
            <a:r>
              <a:rPr lang="ru-RU" sz="3200" dirty="0"/>
              <a:t>при оценке финансовой грамотности </a:t>
            </a:r>
            <a:r>
              <a:rPr lang="ru-RU" sz="3200" dirty="0">
                <a:solidFill>
                  <a:srgbClr val="000000"/>
                </a:solidFill>
              </a:rPr>
              <a:t>целесообразно использовать выражения </a:t>
            </a:r>
            <a:r>
              <a:rPr lang="ru-RU" sz="3200" dirty="0">
                <a:solidFill>
                  <a:srgbClr val="0070C0"/>
                </a:solidFill>
              </a:rPr>
              <a:t>«ответ принимается»</a:t>
            </a:r>
            <a:r>
              <a:rPr lang="ru-RU" sz="3200" dirty="0">
                <a:solidFill>
                  <a:srgbClr val="000000"/>
                </a:solidFill>
              </a:rPr>
              <a:t> и </a:t>
            </a:r>
            <a:r>
              <a:rPr lang="ru-RU" sz="3200" dirty="0">
                <a:solidFill>
                  <a:srgbClr val="0070C0"/>
                </a:solidFill>
              </a:rPr>
              <a:t>«ответ не принимается»</a:t>
            </a:r>
            <a:r>
              <a:rPr lang="ru-RU" sz="3200" dirty="0"/>
              <a:t>?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AC36BC9-6641-45DA-15C2-C82D62902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559" y="667547"/>
            <a:ext cx="7810959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Вопрос, на который следует подготовить ответ в ходе занятия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84450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B1FE73-BCA6-2662-717A-7506340D3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17190"/>
              </p:ext>
            </p:extLst>
          </p:nvPr>
        </p:nvGraphicFramePr>
        <p:xfrm>
          <a:off x="770350" y="4418349"/>
          <a:ext cx="7766137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283">
                  <a:extLst>
                    <a:ext uri="{9D8B030D-6E8A-4147-A177-3AD203B41FA5}">
                      <a16:colId xmlns:a16="http://schemas.microsoft.com/office/drawing/2014/main" val="2679515267"/>
                    </a:ext>
                  </a:extLst>
                </a:gridCol>
                <a:gridCol w="7211854">
                  <a:extLst>
                    <a:ext uri="{9D8B030D-6E8A-4147-A177-3AD203B41FA5}">
                      <a16:colId xmlns:a16="http://schemas.microsoft.com/office/drawing/2014/main" val="522641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indent="-22669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ru-RU" sz="1800" b="0" kern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kern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Задание можно отнести к определенному уровню сложности</a:t>
                      </a:r>
                      <a:endParaRPr lang="ru-RU" sz="1800" b="0" kern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0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indent="-22669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ru-RU" sz="1800" b="0" ker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Задание сформулировано как абстрактная задачка по математике, требующая осуществления арифметических действий</a:t>
                      </a:r>
                      <a:endParaRPr lang="ru-RU" sz="1800" b="1" kern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369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indent="-22669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ru-RU" sz="1800" b="0" ker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Задание основано на реальной жизненной ситуации и актуально для учащихся </a:t>
                      </a:r>
                      <a:endParaRPr lang="ru-RU" sz="1800" b="1" kern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820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indent="-22669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ru-RU" sz="1800" b="0" kern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669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Задание предполагает обязательное использование современных цифровых инструментов для его выполнения</a:t>
                      </a:r>
                      <a:endParaRPr lang="ru-RU" sz="1800" b="1" kern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40052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A417585-9092-1780-17D1-640C66BE0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49" y="3300382"/>
            <a:ext cx="7766137" cy="10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Какое суждение из представленных ниже могло бы доказать, что данное задание не относится к банку заданий Международного исследования </a:t>
            </a:r>
            <a:r>
              <a:rPr kumimoji="0" lang="en-US" altLang="ru-RU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alt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Выберите</a:t>
            </a:r>
            <a:r>
              <a:rPr kumimoji="0" lang="en-US" altLang="ru-RU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одно</a:t>
            </a:r>
            <a:r>
              <a:rPr kumimoji="0" lang="en-US" altLang="ru-RU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верное</a:t>
            </a:r>
            <a:r>
              <a:rPr kumimoji="0" lang="en-US" altLang="ru-RU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суждение</a:t>
            </a:r>
            <a:r>
              <a:rPr kumimoji="0" lang="ru-RU" altLang="ru-RU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9E4CF-7060-466F-F192-908970522F4F}"/>
              </a:ext>
            </a:extLst>
          </p:cNvPr>
          <p:cNvSpPr txBox="1"/>
          <p:nvPr/>
        </p:nvSpPr>
        <p:spPr>
          <a:xfrm>
            <a:off x="782877" y="1471954"/>
            <a:ext cx="7578246" cy="1642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ts val="147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Определите, что из нижеперечисленного не является одной из ключевых особенностей ПИФов (паевые инвестиционные фонды)?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ts val="1470"/>
              </a:lnSpc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а) Один из самых надежных финансовых инструментов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ts val="1470"/>
              </a:lnSpc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б) Не привлекателен для инвесторов, располагающих достаточно скромными денежными средствами для инвестиций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ts val="1470"/>
              </a:lnSpc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в) Доступность, благодаря невысокой стоимости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ts val="1470"/>
              </a:lnSpc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г) Не является юридическим лицом, и как следствие, не может обанкротиться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DE986-88E2-0EDA-978A-8AD97D7730B3}"/>
              </a:ext>
            </a:extLst>
          </p:cNvPr>
          <p:cNvSpPr txBox="1"/>
          <p:nvPr/>
        </p:nvSpPr>
        <p:spPr>
          <a:xfrm>
            <a:off x="3620022" y="-37347"/>
            <a:ext cx="5085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Пример задания: соответствует ли цели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159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B07064-7A1A-853B-0D8F-A50498323FFE}"/>
              </a:ext>
            </a:extLst>
          </p:cNvPr>
          <p:cNvSpPr txBox="1"/>
          <p:nvPr/>
        </p:nvSpPr>
        <p:spPr>
          <a:xfrm>
            <a:off x="1754372" y="2042302"/>
            <a:ext cx="606055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3. Проблемы формирования финансовой грамотности учащихся в основной школе.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623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338" y="1204410"/>
            <a:ext cx="664033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Дефициты развития функциональной грамотности в целом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744" y="1949430"/>
            <a:ext cx="7080331" cy="46481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Недостаточное внимание к проблеме формирования функциональной грамотности в целом (Отсутствие единства требований, системы занятий, внутришкольного мониторинга и т.д.)</a:t>
            </a:r>
          </a:p>
          <a:p>
            <a:r>
              <a:rPr lang="ru-RU" dirty="0"/>
              <a:t>Дефициты в читательской и математической грамотности (Связь результатов по финансовой грамотности с результатами по математической и читательской грамотности.</a:t>
            </a:r>
          </a:p>
          <a:p>
            <a:r>
              <a:rPr lang="ru-RU" dirty="0"/>
              <a:t>(По данным 2018 года около 69% российских учащихся сталкивались с определенными учебными задачами, связанными с деньгами, на уроках математики. Эти учащиеся продемонстрировали результаты на 12 баллов выше, чем те, кто ответил на соответствующий вопрос отрицательно)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60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378" y="871206"/>
            <a:ext cx="5765800" cy="145798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Проблемы в учебно-методическом обеспечении развития финансовой грамотности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583A637-B5B3-441A-BE3B-3EA6A423E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01118"/>
            <a:ext cx="6858000" cy="410062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Дефициты учебно-методических материалов, разработанных или адаптированных для школьников разного возраста.</a:t>
            </a:r>
          </a:p>
          <a:p>
            <a:r>
              <a:rPr lang="ru-RU" sz="2800" dirty="0"/>
              <a:t> Организационные и методические трудности в привлечении и использовании материалов национальных ресурсных баз с учётом уровня финансовой грамотности и дефицитов учащихся конкретной образовательной организации и конкретного класса.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731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5326" y="442942"/>
            <a:ext cx="6154196" cy="145798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Проблемы в реализации разноуровневого подхода в работе с учащимися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583A637-B5B3-441A-BE3B-3EA6A423E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01118"/>
            <a:ext cx="6858000" cy="410062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Затруднения в определении уровня финансовой грамотности учащихся школы (класса) из-за дефицита диагностических работ</a:t>
            </a:r>
          </a:p>
          <a:p>
            <a:r>
              <a:rPr lang="ru-RU" sz="2800" dirty="0"/>
              <a:t>Проблемы с разработкой диагностических заданий для учащихся разного возраста</a:t>
            </a:r>
          </a:p>
          <a:p>
            <a:r>
              <a:rPr lang="ru-RU" sz="2800" dirty="0"/>
              <a:t>Недостаток методики выстраивания индивидуальных образовательных маршрутов для учащихся с разным уровнем финансовой грамотности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313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704" y="1658967"/>
            <a:ext cx="7136788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Недооценка роли обучающих заданий в формировании навыка решения финансовых проблем</a:t>
            </a:r>
            <a:endParaRPr lang="ru-RU" sz="4000" b="1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1C1B032-7DA3-F4B1-E4E7-4CED3171F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30671"/>
              </p:ext>
            </p:extLst>
          </p:nvPr>
        </p:nvGraphicFramePr>
        <p:xfrm>
          <a:off x="368537" y="2819414"/>
          <a:ext cx="8129842" cy="291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2271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>
                          <a:solidFill>
                            <a:srgbClr val="002060"/>
                          </a:solidFill>
                        </a:rPr>
                        <a:t>5 класс (примеры)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Наличные и безналичные деньги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Как составляли семейный бюджет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Новые джинсы 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Продавцы в интернете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Фальшивые деньги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solidFill>
                            <a:schemeClr val="tx1"/>
                          </a:solidFill>
                        </a:rPr>
                        <a:t>7 класс (примеры)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Зарплата Алёны и ее траты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Банковская карта Артёма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У банкоматов в торговом центре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Взять в долг или накопить?</a:t>
                      </a:r>
                    </a:p>
                    <a:p>
                      <a:pPr algn="ctr"/>
                      <a:r>
                        <a:rPr lang="ru-RU" sz="2300" dirty="0">
                          <a:solidFill>
                            <a:srgbClr val="0070C0"/>
                          </a:solidFill>
                        </a:rPr>
                        <a:t>Обмен валюты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B05068A9-9478-6741-01F0-C3A2F61C337D}"/>
              </a:ext>
            </a:extLst>
          </p:cNvPr>
          <p:cNvSpPr txBox="1">
            <a:spLocks/>
          </p:cNvSpPr>
          <p:nvPr/>
        </p:nvSpPr>
        <p:spPr>
          <a:xfrm>
            <a:off x="2179529" y="5349157"/>
            <a:ext cx="5109787" cy="136532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Группа, внимание!</a:t>
            </a:r>
          </a:p>
          <a:p>
            <a:r>
              <a:rPr lang="ru-RU" sz="2000" dirty="0"/>
              <a:t>Чем отличаются две группы ситуаций?</a:t>
            </a:r>
          </a:p>
          <a:p>
            <a:r>
              <a:rPr lang="ru-RU" sz="2000" dirty="0"/>
              <a:t>Почему в них не попало, например, инвестирование?</a:t>
            </a: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9D1F14A2-D96C-C96F-BBBD-9AF194541952}"/>
              </a:ext>
            </a:extLst>
          </p:cNvPr>
          <p:cNvSpPr txBox="1">
            <a:spLocks/>
          </p:cNvSpPr>
          <p:nvPr/>
        </p:nvSpPr>
        <p:spPr>
          <a:xfrm>
            <a:off x="1305422" y="2276504"/>
            <a:ext cx="6858000" cy="617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</a:rPr>
              <a:t>Комплексные задания, разработанные в Институте стратегии развития образования РАО</a:t>
            </a:r>
          </a:p>
        </p:txBody>
      </p:sp>
    </p:spTree>
    <p:extLst>
      <p:ext uri="{BB962C8B-B14F-4D97-AF65-F5344CB8AC3E}">
        <p14:creationId xmlns:p14="http://schemas.microsoft.com/office/powerpoint/2010/main" val="3219355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F892E1A-5D9F-3F9B-6305-64BEBEFB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41" y="1730665"/>
            <a:ext cx="762308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Непонимание логики, реализуемой в учебном процессе: от проблемы к знанию, помогающему её решить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6E2AE-2711-D67C-866B-F8109189F600}"/>
              </a:ext>
            </a:extLst>
          </p:cNvPr>
          <p:cNvSpPr txBox="1"/>
          <p:nvPr/>
        </p:nvSpPr>
        <p:spPr>
          <a:xfrm>
            <a:off x="1315233" y="2767280"/>
            <a:ext cx="716149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Droid Sans Fallback"/>
              </a:rPr>
              <a:t>Акцент на конкретные повседневные ситуации решения личных и семейных</a:t>
            </a:r>
            <a:r>
              <a:rPr lang="ru-RU" sz="2400" b="1" dirty="0">
                <a:solidFill>
                  <a:srgbClr val="FF0000"/>
                </a:solidFill>
                <a:ea typeface="Droid Sans Fallback"/>
              </a:rPr>
              <a:t> </a:t>
            </a:r>
            <a:r>
              <a:rPr lang="ru-RU" sz="2400" b="1" dirty="0">
                <a:solidFill>
                  <a:srgbClr val="002060"/>
                </a:solidFill>
                <a:ea typeface="Droid Sans Fallback"/>
              </a:rPr>
              <a:t>финансовых вопросов.</a:t>
            </a:r>
          </a:p>
          <a:p>
            <a:endParaRPr lang="ru-RU" sz="2400" b="1" dirty="0">
              <a:solidFill>
                <a:srgbClr val="002060"/>
              </a:solidFill>
              <a:ea typeface="Droid Sans Fallback"/>
            </a:endParaRPr>
          </a:p>
          <a:p>
            <a:r>
              <a:rPr lang="ru-RU" sz="2400" b="1" dirty="0">
                <a:solidFill>
                  <a:srgbClr val="FF0000"/>
                </a:solidFill>
                <a:ea typeface="Droid Sans Fallback"/>
              </a:rPr>
              <a:t>Необходимость решения жизненных проблем даёт запрос на новые знания и учит эти знания применять</a:t>
            </a:r>
          </a:p>
        </p:txBody>
      </p:sp>
    </p:spTree>
    <p:extLst>
      <p:ext uri="{BB962C8B-B14F-4D97-AF65-F5344CB8AC3E}">
        <p14:creationId xmlns:p14="http://schemas.microsoft.com/office/powerpoint/2010/main" val="4169140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579" y="1864329"/>
            <a:ext cx="738754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Отсутствие системности в использовании обучающих заданий,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002060"/>
                </a:solidFill>
              </a:rPr>
              <a:t>подобных заданиям исследования </a:t>
            </a:r>
            <a:r>
              <a:rPr lang="en-US" sz="4000" b="1" dirty="0">
                <a:solidFill>
                  <a:srgbClr val="002060"/>
                </a:solidFill>
              </a:rPr>
              <a:t>PISA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850D3CE9-7FD9-2FB5-5F2A-F190169C9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229" y="2481866"/>
            <a:ext cx="7387542" cy="356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913" indent="-219913"/>
            <a:endParaRPr lang="ru-RU" sz="1400" dirty="0"/>
          </a:p>
          <a:p>
            <a:pPr marL="219913" indent="-219913">
              <a:buFont typeface="Wingdings" pitchFamily="2" charset="2"/>
              <a:buChar char="ü"/>
            </a:pPr>
            <a:r>
              <a:rPr lang="ru-RU" sz="2000" dirty="0"/>
              <a:t>встраивание заданий, направленных на формирование и оценку финансовой грамотности, </a:t>
            </a:r>
            <a:r>
              <a:rPr lang="ru-RU" sz="2000" b="1" dirty="0">
                <a:solidFill>
                  <a:srgbClr val="0070C0"/>
                </a:solidFill>
              </a:rPr>
              <a:t>в урочную деятельность </a:t>
            </a:r>
            <a:r>
              <a:rPr lang="ru-RU" sz="2000" dirty="0"/>
              <a:t>учащихся (математика, обществознание, география и др.)</a:t>
            </a:r>
            <a:endParaRPr lang="ru-RU" sz="800" dirty="0"/>
          </a:p>
          <a:p>
            <a:pPr marL="219913" indent="-219913">
              <a:buFont typeface="Wingdings" pitchFamily="2" charset="2"/>
              <a:buChar char="ü"/>
            </a:pPr>
            <a:r>
              <a:rPr lang="ru-RU" sz="2000" dirty="0"/>
              <a:t>организация тематических </a:t>
            </a:r>
            <a:r>
              <a:rPr lang="ru-RU" sz="2000" b="1" dirty="0">
                <a:solidFill>
                  <a:srgbClr val="0070C0"/>
                </a:solidFill>
              </a:rPr>
              <a:t>классных часов </a:t>
            </a:r>
            <a:r>
              <a:rPr lang="ru-RU" sz="2000" dirty="0"/>
              <a:t>по актуальным вопросам финансовой грамотности на основе сюжетов заданий</a:t>
            </a:r>
            <a:endParaRPr lang="ru-RU" sz="800" dirty="0"/>
          </a:p>
          <a:p>
            <a:pPr marL="219913" indent="-219913">
              <a:buFont typeface="Wingdings" pitchFamily="2" charset="2"/>
              <a:buChar char="ü"/>
            </a:pPr>
            <a:r>
              <a:rPr lang="ru-RU" sz="2000" dirty="0"/>
              <a:t>проведение </a:t>
            </a:r>
            <a:r>
              <a:rPr lang="ru-RU" sz="2000" b="1" dirty="0">
                <a:solidFill>
                  <a:srgbClr val="0070C0"/>
                </a:solidFill>
              </a:rPr>
              <a:t>ролевых и деловых игр </a:t>
            </a:r>
            <a:r>
              <a:rPr lang="ru-RU" sz="2000" dirty="0"/>
              <a:t>в формате урочной и внеурочной деятельности учащихся с использованием диалогов, представленных в заданиях</a:t>
            </a:r>
            <a:endParaRPr lang="ru-RU" sz="800" dirty="0"/>
          </a:p>
          <a:p>
            <a:pPr marL="219913" indent="-219913">
              <a:buFont typeface="Wingdings" pitchFamily="2" charset="2"/>
              <a:buChar char="ü"/>
            </a:pPr>
            <a:r>
              <a:rPr lang="ru-RU" sz="2000" dirty="0"/>
              <a:t>организация занятий в рамках </a:t>
            </a:r>
            <a:r>
              <a:rPr lang="ru-RU" sz="2000" b="1" dirty="0">
                <a:solidFill>
                  <a:srgbClr val="0070C0"/>
                </a:solidFill>
              </a:rPr>
              <a:t>внеурочной деятельности </a:t>
            </a:r>
            <a:r>
              <a:rPr lang="ru-RU" sz="2000" dirty="0"/>
              <a:t>с использованием обучающих (формирующих)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494888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559" y="1825776"/>
            <a:ext cx="6180882" cy="4525962"/>
          </a:xfrm>
        </p:spPr>
        <p:txBody>
          <a:bodyPr>
            <a:noAutofit/>
          </a:bodyPr>
          <a:lstStyle/>
          <a:p>
            <a:pPr>
              <a:spcBef>
                <a:spcPts val="714"/>
              </a:spcBef>
              <a:buFont typeface="Wingdings" pitchFamily="2" charset="2"/>
              <a:buChar char="Ø"/>
              <a:tabLst>
                <a:tab pos="0" algn="l"/>
                <a:tab pos="816238" algn="l"/>
                <a:tab pos="1632477" algn="l"/>
                <a:tab pos="2448716" algn="l"/>
                <a:tab pos="3264954" algn="l"/>
                <a:tab pos="4081193" algn="l"/>
                <a:tab pos="4897431" algn="l"/>
                <a:tab pos="5713670" algn="l"/>
                <a:tab pos="6529910" algn="l"/>
                <a:tab pos="7346147" algn="l"/>
                <a:tab pos="8162385" algn="l"/>
                <a:tab pos="8978625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    Почему вместо привычных оценочных утверждений  </a:t>
            </a:r>
            <a:r>
              <a:rPr lang="ru-RU" sz="3200" dirty="0">
                <a:solidFill>
                  <a:srgbClr val="00B0F0"/>
                </a:solidFill>
              </a:rPr>
              <a:t>«верный ответ»</a:t>
            </a:r>
            <a:r>
              <a:rPr lang="ru-RU" sz="3200" dirty="0">
                <a:solidFill>
                  <a:srgbClr val="000000"/>
                </a:solidFill>
              </a:rPr>
              <a:t> или </a:t>
            </a:r>
            <a:r>
              <a:rPr lang="ru-RU" sz="3200" dirty="0">
                <a:solidFill>
                  <a:srgbClr val="00B0F0"/>
                </a:solidFill>
              </a:rPr>
              <a:t>«неверный ответ» </a:t>
            </a:r>
            <a:r>
              <a:rPr lang="ru-RU" sz="3200" dirty="0"/>
              <a:t>при оценке финансовой грамотности </a:t>
            </a:r>
            <a:r>
              <a:rPr lang="ru-RU" sz="3200" dirty="0">
                <a:solidFill>
                  <a:srgbClr val="000000"/>
                </a:solidFill>
              </a:rPr>
              <a:t>целесообразно использовать выражения </a:t>
            </a:r>
            <a:r>
              <a:rPr lang="ru-RU" sz="3200" dirty="0">
                <a:solidFill>
                  <a:srgbClr val="0070C0"/>
                </a:solidFill>
              </a:rPr>
              <a:t>«ответ принимается»</a:t>
            </a:r>
            <a:r>
              <a:rPr lang="ru-RU" sz="3200" dirty="0">
                <a:solidFill>
                  <a:srgbClr val="000000"/>
                </a:solidFill>
              </a:rPr>
              <a:t> и </a:t>
            </a:r>
            <a:r>
              <a:rPr lang="ru-RU" sz="3200" dirty="0">
                <a:solidFill>
                  <a:srgbClr val="0070C0"/>
                </a:solidFill>
              </a:rPr>
              <a:t>«ответ не принимается»</a:t>
            </a:r>
            <a:r>
              <a:rPr lang="ru-RU" sz="3200" dirty="0"/>
              <a:t>?</a:t>
            </a:r>
          </a:p>
          <a:p>
            <a:pPr>
              <a:spcBef>
                <a:spcPts val="714"/>
              </a:spcBef>
              <a:buFont typeface="Wingdings" pitchFamily="2" charset="2"/>
              <a:buChar char="Ø"/>
              <a:tabLst>
                <a:tab pos="0" algn="l"/>
                <a:tab pos="816238" algn="l"/>
                <a:tab pos="1632477" algn="l"/>
                <a:tab pos="2448716" algn="l"/>
                <a:tab pos="3264954" algn="l"/>
                <a:tab pos="4081193" algn="l"/>
                <a:tab pos="4897431" algn="l"/>
                <a:tab pos="5713670" algn="l"/>
                <a:tab pos="6529910" algn="l"/>
                <a:tab pos="7346147" algn="l"/>
                <a:tab pos="8162385" algn="l"/>
                <a:tab pos="8978625" algn="l"/>
              </a:tabLst>
            </a:pPr>
            <a:endParaRPr lang="ru-RU" sz="32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AC36BC9-6641-45DA-15C2-C82D62902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559" y="667547"/>
            <a:ext cx="7810959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Вопрос, на который следовало подготовить ответ в ходе занятия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98751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AC36BC9-6641-45DA-15C2-C82D62902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935" y="153980"/>
            <a:ext cx="7810959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Может пригодиться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AB48A-FE3D-7600-6F49-1ED9A0F3E62C}"/>
              </a:ext>
            </a:extLst>
          </p:cNvPr>
          <p:cNvSpPr txBox="1"/>
          <p:nvPr/>
        </p:nvSpPr>
        <p:spPr>
          <a:xfrm>
            <a:off x="1590805" y="1440709"/>
            <a:ext cx="57619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Единая рамка компетенций по финансовой грамотности для школьников и взрослых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https://xn--80apaohbc3aw9e.xn--p1ai/materials/edinaya-ramka-kompetencij-po-finansovoj-gramotnosti-dlya-shkolnikov-i-vzroslyh/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Демонстрационные материалы 2019 (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skiv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instrao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2019, 2020, 2021 (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skiv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instrao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комментарии к заданиям и рекомендации 2019, 2020, 2021 (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skiv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instrao</a:t>
            </a:r>
            <a:r>
              <a:rPr lang="ru-RU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0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167" y="618137"/>
            <a:ext cx="7684580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Циклы исследования финансовой грамотности программой </a:t>
            </a:r>
            <a:r>
              <a:rPr lang="en-US" sz="4000" b="1" dirty="0">
                <a:solidFill>
                  <a:srgbClr val="002060"/>
                </a:solidFill>
              </a:rPr>
              <a:t>PISA</a:t>
            </a:r>
            <a:endParaRPr lang="ru-RU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AEA72F-DD83-DE06-A434-D3F029B4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1" y="1268001"/>
            <a:ext cx="2398416" cy="31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SA 2015 Results Volume IV : Students' Financial Literacy">
            <a:extLst>
              <a:ext uri="{FF2B5EF4-FFF2-40B4-BE49-F238E27FC236}">
                <a16:creationId xmlns:a16="http://schemas.microsoft.com/office/drawing/2014/main" id="{06179F00-790B-3BC7-3E72-713045CD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437297"/>
            <a:ext cx="2463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SA-Studie">
            <a:extLst>
              <a:ext uri="{FF2B5EF4-FFF2-40B4-BE49-F238E27FC236}">
                <a16:creationId xmlns:a16="http://schemas.microsoft.com/office/drawing/2014/main" id="{32280039-C0C0-7A70-7C51-2DEA996F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93" y="4177145"/>
            <a:ext cx="3232240" cy="21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5">
            <a:extLst>
              <a:ext uri="{FF2B5EF4-FFF2-40B4-BE49-F238E27FC236}">
                <a16:creationId xmlns:a16="http://schemas.microsoft.com/office/drawing/2014/main" id="{6273BEDD-F6F7-1F08-6D8C-E84C024309CE}"/>
              </a:ext>
            </a:extLst>
          </p:cNvPr>
          <p:cNvSpPr txBox="1">
            <a:spLocks/>
          </p:cNvSpPr>
          <p:nvPr/>
        </p:nvSpPr>
        <p:spPr>
          <a:xfrm>
            <a:off x="4065677" y="1606756"/>
            <a:ext cx="4604657" cy="2148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rgbClr val="002060"/>
                </a:solidFill>
              </a:rPr>
              <a:t>2012 – 2022</a:t>
            </a:r>
            <a:endParaRPr lang="ru-RU" sz="3200" dirty="0"/>
          </a:p>
          <a:p>
            <a:r>
              <a:rPr lang="ru-RU" sz="3200" dirty="0"/>
              <a:t>В течение 10 лет состоялись четыре цикла исследования: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2012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0000"/>
                </a:solidFill>
              </a:rPr>
              <a:t>2015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0000"/>
                </a:solidFill>
              </a:rPr>
              <a:t>2018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0000"/>
                </a:solidFill>
              </a:rPr>
              <a:t>2022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9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AC36BC9-6641-45DA-15C2-C82D62902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819" y="780281"/>
            <a:ext cx="7810959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Может пригодиться: сборники заданий</a:t>
            </a:r>
            <a:endParaRPr lang="ru-R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1736E-3C90-D077-D262-2CAB91FB87B0}"/>
              </a:ext>
            </a:extLst>
          </p:cNvPr>
          <p:cNvSpPr txBox="1"/>
          <p:nvPr/>
        </p:nvSpPr>
        <p:spPr>
          <a:xfrm>
            <a:off x="745298" y="1962957"/>
            <a:ext cx="7653403" cy="4093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457200" algn="l"/>
                <a:tab pos="584835" algn="l"/>
              </a:tabLst>
            </a:pPr>
            <a:r>
              <a:rPr lang="ru-RU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Финансовая грамотность. Сборник эталонных заданий. Выпуск 1: учеб. пособие для </a:t>
            </a:r>
            <a:r>
              <a:rPr lang="ru-RU" sz="20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организаций/ под ред. Г.С. Ковалевой, Е.Л. Рутковской. – М.; СПб.: Просвещение, 2020.</a:t>
            </a:r>
          </a:p>
          <a:p>
            <a:pPr lvl="0" algn="just">
              <a:lnSpc>
                <a:spcPct val="115000"/>
              </a:lnSpc>
              <a:tabLst>
                <a:tab pos="457200" algn="l"/>
                <a:tab pos="584835" algn="l"/>
              </a:tabLst>
            </a:pPr>
            <a:endParaRPr lang="ru-RU" sz="20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  <a:tab pos="584835" algn="l"/>
              </a:tabLst>
            </a:pPr>
            <a:r>
              <a:rPr lang="ru-RU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Финансовая грамотность. Сборник эталонных заданий. Выпуск 2. Ч.1: учеб. пособие для </a:t>
            </a:r>
            <a:r>
              <a:rPr lang="ru-RU" sz="20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организаций/ под ред. Г.С. Ковалевой, Е.Л. Рутковской. – М.; СПб.: Просвещение, 2021.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  <a:tab pos="584835" algn="l"/>
              </a:tabLst>
            </a:pPr>
            <a:endParaRPr lang="ru-RU" sz="20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  <a:tab pos="584835" algn="l"/>
              </a:tabLst>
            </a:pPr>
            <a:r>
              <a:rPr lang="ru-RU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Финансовая грамотность. Сборник эталонных заданий. Выпуск 2. Ч.2: учеб. пособие для </a:t>
            </a:r>
            <a:r>
              <a:rPr lang="ru-RU" sz="20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организаций/ под ред. Г.С. Ковалевой, Е.Л. Рутковской. – М.; СПб.: Просвещение, 2021.</a:t>
            </a:r>
          </a:p>
        </p:txBody>
      </p:sp>
    </p:spTree>
    <p:extLst>
      <p:ext uri="{BB962C8B-B14F-4D97-AF65-F5344CB8AC3E}">
        <p14:creationId xmlns:p14="http://schemas.microsoft.com/office/powerpoint/2010/main" val="3081629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AC27001-FE6A-22C8-77A5-FD014603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63" y="1882483"/>
            <a:ext cx="7560257" cy="1655762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8000" dirty="0"/>
              <a:t>Рутковская Е.Л. Финансовая грамотность как необходимый навык жизни в современном социуме: цели, содержание и первые результаты международного исследования // Преподавание истории и обществознания в школе. - 2014. - № 4. - С. 36-45.</a:t>
            </a:r>
          </a:p>
          <a:p>
            <a:pPr lvl="0" algn="just"/>
            <a:r>
              <a:rPr lang="ru-RU" sz="8000" dirty="0"/>
              <a:t>Рутковская Е.Л. Факторы формирования финансовой грамотности школьников // Отечественная и зарубежная педагогика. 2017. Т.1, № 2 (37). С.44–54.</a:t>
            </a:r>
          </a:p>
          <a:p>
            <a:pPr algn="just"/>
            <a:r>
              <a:rPr lang="ru-RU" sz="8000" dirty="0" err="1"/>
              <a:t>Колачёв</a:t>
            </a:r>
            <a:r>
              <a:rPr lang="ru-RU" sz="8000" dirty="0"/>
              <a:t> Н.И., Рутковская Е.Л., Ковалева Г.С., </a:t>
            </a:r>
            <a:r>
              <a:rPr lang="ru-RU" sz="8000" dirty="0" err="1"/>
              <a:t>Половникова</a:t>
            </a:r>
            <a:r>
              <a:rPr lang="ru-RU" sz="8000" dirty="0"/>
              <a:t> А.В. Факторы финансовой грамотности российских школьников на примере результатов исследования PISA‑2018 // Вопросы образования. 2021. № 4. С. 166–186.</a:t>
            </a:r>
          </a:p>
          <a:p>
            <a:pPr lvl="0" algn="just"/>
            <a:r>
              <a:rPr lang="ru-RU" sz="8000" dirty="0"/>
              <a:t>Ковалева Г.С., Рутковская Е.Л., </a:t>
            </a:r>
            <a:r>
              <a:rPr lang="ru-RU" sz="8000" dirty="0" err="1"/>
              <a:t>Колачев</a:t>
            </a:r>
            <a:r>
              <a:rPr lang="ru-RU" sz="8000" dirty="0"/>
              <a:t> Н.И., Баранова В.Ю. Динамика результатов оценки финансовой грамотности российских учащихся в международном исследовании </a:t>
            </a:r>
            <a:r>
              <a:rPr lang="en-US" sz="8000" dirty="0"/>
              <a:t>PISA </a:t>
            </a:r>
            <a:r>
              <a:rPr lang="ru-RU" sz="8000" dirty="0"/>
              <a:t>// Отечественная и зарубежная педагогика. 2021. Т. 2. №5. С. 41-59.</a:t>
            </a:r>
          </a:p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3D6F5A6-1CC2-73EF-22CC-EB474C403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127" y="705125"/>
            <a:ext cx="7810959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Может пригодиться: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анализ результатов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56221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AC27001-FE6A-22C8-77A5-FD014603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463" y="1242254"/>
            <a:ext cx="8165548" cy="5661765"/>
          </a:xfrm>
        </p:spPr>
        <p:txBody>
          <a:bodyPr>
            <a:noAutofit/>
          </a:bodyPr>
          <a:lstStyle/>
          <a:p>
            <a:pPr lvl="0" algn="just"/>
            <a:r>
              <a:rPr lang="ru-RU" sz="1900" dirty="0"/>
              <a:t>Рутковская Е. Л. Финансовая грамотность как компонент функциональной грамотности: подходы к разработке учебных заданий // Отечественная и зарубежная педагогика. 2019. Т. 1, № 4 (61). С. 98–111. </a:t>
            </a:r>
          </a:p>
          <a:p>
            <a:pPr algn="just"/>
            <a:r>
              <a:rPr lang="ru-RU" sz="1900" dirty="0"/>
              <a:t>Рутковская Е.Л., Королькова Е.С. Учет познавательного и социального опыта младших школьников при разработке заданий по финансовой грамотности // </a:t>
            </a:r>
            <a:r>
              <a:rPr lang="en-US" sz="1900" dirty="0"/>
              <a:t>International conference</a:t>
            </a:r>
            <a:r>
              <a:rPr lang="ru-RU" sz="1900" dirty="0"/>
              <a:t> “</a:t>
            </a:r>
            <a:r>
              <a:rPr lang="en-US" sz="1900" dirty="0"/>
              <a:t>Education Environment for the Information Age</a:t>
            </a:r>
            <a:r>
              <a:rPr lang="ru-RU" sz="1900" dirty="0"/>
              <a:t> - 2019”) (</a:t>
            </a:r>
            <a:r>
              <a:rPr lang="en-US" sz="1900" dirty="0"/>
              <a:t>EEIA</a:t>
            </a:r>
            <a:r>
              <a:rPr lang="ru-RU" sz="1900" dirty="0"/>
              <a:t> – 2019) / Под ред. С.В. Ивановой. М.: ФГБНУ «Институт стратегии развития образования РАО», 2019. С. 1092-1106  </a:t>
            </a:r>
          </a:p>
          <a:p>
            <a:pPr lvl="0" algn="just"/>
            <a:r>
              <a:rPr lang="ru-RU" sz="1900" dirty="0"/>
              <a:t>Рутковская Е.Л., </a:t>
            </a:r>
            <a:r>
              <a:rPr lang="ru-RU" sz="1900" dirty="0" err="1"/>
              <a:t>Половникова</a:t>
            </a:r>
            <a:r>
              <a:rPr lang="ru-RU" sz="1900" dirty="0"/>
              <a:t> А.В. Оценка и формирование финансовой грамотности: модели заданий и их развитие // Отечественная и зарубежная педагогика. 2020. Т. 2, № 2(70). С. 24–41.</a:t>
            </a:r>
          </a:p>
          <a:p>
            <a:pPr lvl="0" algn="just"/>
            <a:r>
              <a:rPr lang="ru-RU" sz="1900" dirty="0"/>
              <a:t>Рутковская Е.Л. Развитие функциональной грамотности: опыт анализа и разработки заданий / Актуальные вопросы гуманитарных наук: теория, методика, практика: Сборник научных статей. Выпуск </a:t>
            </a:r>
            <a:r>
              <a:rPr lang="en-US" sz="1900" dirty="0"/>
              <a:t>VI</a:t>
            </a:r>
            <a:r>
              <a:rPr lang="ru-RU" sz="1900" dirty="0"/>
              <a:t>I / Под ред. </a:t>
            </a:r>
            <a:r>
              <a:rPr lang="ru-RU" sz="1900" dirty="0" err="1"/>
              <a:t>А.А.Сорокина</a:t>
            </a:r>
            <a:r>
              <a:rPr lang="ru-RU" sz="1900" dirty="0"/>
              <a:t>. – М.: </a:t>
            </a:r>
            <a:r>
              <a:rPr lang="ru-RU" sz="1900" dirty="0" err="1"/>
              <a:t>Книгодел</a:t>
            </a:r>
            <a:r>
              <a:rPr lang="ru-RU" sz="1900" dirty="0"/>
              <a:t>, 2020. </a:t>
            </a:r>
          </a:p>
          <a:p>
            <a:pPr algn="just"/>
            <a:r>
              <a:rPr lang="ru-RU" sz="1900" dirty="0"/>
              <a:t>Рутковская Е.Л. Функциональная грамотность: от оценки к формированию / Актуальные вопросы гуманитарных наук: теория, методика, практика. Сборник научных статей </a:t>
            </a:r>
            <a:r>
              <a:rPr lang="en-US" sz="1900" dirty="0"/>
              <a:t>VI</a:t>
            </a:r>
            <a:r>
              <a:rPr lang="ru-RU" sz="1900" dirty="0"/>
              <a:t>I</a:t>
            </a:r>
            <a:r>
              <a:rPr lang="en-US" sz="1900" dirty="0"/>
              <a:t>I </a:t>
            </a:r>
            <a:r>
              <a:rPr lang="ru-RU" sz="1900" dirty="0"/>
              <a:t>Всероссийской научно-практической конференции с международным участием. Москва, 2021. С. 17-24.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F4AFDD7-383F-B257-147F-A0D574CF1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601" y="592390"/>
            <a:ext cx="7810959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Может пригодиться: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разработка заданий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18629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AC27001-FE6A-22C8-77A5-FD014603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620" y="2120478"/>
            <a:ext cx="6858000" cy="16557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0467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564" y="599824"/>
            <a:ext cx="7077694" cy="6498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 финансовой грамотности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как направлении </a:t>
            </a:r>
            <a:r>
              <a:rPr lang="en-US" sz="4000" b="1" dirty="0">
                <a:solidFill>
                  <a:srgbClr val="002060"/>
                </a:solidFill>
              </a:rPr>
              <a:t>PISA</a:t>
            </a:r>
            <a:endParaRPr lang="ru-RU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AEA72F-DD83-DE06-A434-D3F029B4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1" y="1268001"/>
            <a:ext cx="2398416" cy="31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SA 2015 Results Volume IV : Students' Financial Literacy">
            <a:extLst>
              <a:ext uri="{FF2B5EF4-FFF2-40B4-BE49-F238E27FC236}">
                <a16:creationId xmlns:a16="http://schemas.microsoft.com/office/drawing/2014/main" id="{06179F00-790B-3BC7-3E72-713045CD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30" y="2532495"/>
            <a:ext cx="2463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SA-Studie">
            <a:extLst>
              <a:ext uri="{FF2B5EF4-FFF2-40B4-BE49-F238E27FC236}">
                <a16:creationId xmlns:a16="http://schemas.microsoft.com/office/drawing/2014/main" id="{32280039-C0C0-7A70-7C51-2DEA996F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45" y="3955597"/>
            <a:ext cx="3232240" cy="21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5">
            <a:extLst>
              <a:ext uri="{FF2B5EF4-FFF2-40B4-BE49-F238E27FC236}">
                <a16:creationId xmlns:a16="http://schemas.microsoft.com/office/drawing/2014/main" id="{B4E9CA36-A352-576C-5E78-BDE19CD2CE1E}"/>
              </a:ext>
            </a:extLst>
          </p:cNvPr>
          <p:cNvSpPr txBox="1">
            <a:spLocks/>
          </p:cNvSpPr>
          <p:nvPr/>
        </p:nvSpPr>
        <p:spPr>
          <a:xfrm>
            <a:off x="2706720" y="1512251"/>
            <a:ext cx="5857289" cy="2443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41" defTabSz="685766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ru-RU" sz="4600" dirty="0">
                <a:solidFill>
                  <a:srgbClr val="FF0000"/>
                </a:solidFill>
              </a:rPr>
              <a:t>Финансовая грамотность </a:t>
            </a:r>
            <a:r>
              <a:rPr lang="ru-RU" sz="4600" dirty="0"/>
              <a:t>– дополнительное направление оценки исследования </a:t>
            </a:r>
            <a:r>
              <a:rPr lang="en-US" sz="4600" dirty="0"/>
              <a:t>PISA</a:t>
            </a:r>
            <a:r>
              <a:rPr lang="ru-RU" sz="4600" dirty="0"/>
              <a:t>, и страны принимали отдельное решение, участвовать ли в нём, и участвовать ли в том или ином цикле</a:t>
            </a:r>
          </a:p>
          <a:p>
            <a:pPr indent="-171441" defTabSz="685766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ru-RU" sz="4600" dirty="0"/>
              <a:t>Финансовая грамотность имеет более продолжительную историю в исследовании PISA, чем любое иное дополнительное направление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0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14159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. Основные подходы к оценке финансовой грамотности в исследовании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513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068" y="674090"/>
            <a:ext cx="64202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Исходное определение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466033"/>
            <a:ext cx="6858000" cy="34144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indent="-171441" algn="just" defTabSz="685766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«Финансовая грамотность» – </a:t>
            </a:r>
          </a:p>
          <a:p>
            <a:pPr indent="-171441" algn="just" defTabSz="685766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принятое в международной практике</a:t>
            </a:r>
          </a:p>
          <a:p>
            <a:pPr indent="-171441" algn="just" defTabSz="685766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физических лиц</a:t>
            </a:r>
          </a:p>
          <a:p>
            <a:pPr indent="-171441" algn="just" defTabSz="685766">
              <a:defRPr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управлять своими финансами и принимать</a:t>
            </a:r>
          </a:p>
          <a:p>
            <a:pPr indent="-171441" algn="just" defTabSz="685766">
              <a:defRPr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краткосрочные и долгосрочные</a:t>
            </a:r>
          </a:p>
          <a:p>
            <a:pPr indent="-171441" algn="just" defTabSz="685766">
              <a:defRPr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решения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41" defTabSz="685766">
              <a:defRPr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(Зеленцова А.В.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Повышение финансовой грамотности населения: международный опыт и российская практика /А.В. Зеленцова, Е.А.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Блискавка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Д. Н. Демидов. — М.: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ЦИПСиР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КНОРУС, 2012. – 112 с.)</a:t>
            </a:r>
          </a:p>
          <a:p>
            <a:pPr algn="just"/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51D08-F7B1-5863-3170-D864229FD07E}"/>
              </a:ext>
            </a:extLst>
          </p:cNvPr>
          <p:cNvSpPr txBox="1"/>
          <p:nvPr/>
        </p:nvSpPr>
        <p:spPr>
          <a:xfrm>
            <a:off x="4384713" y="4711290"/>
            <a:ext cx="3933022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/>
              <a:t>Группа, внимание!</a:t>
            </a:r>
          </a:p>
          <a:p>
            <a:r>
              <a:rPr lang="ru-RU" dirty="0"/>
              <a:t>Приведите любые два примера краткосрочных и два примера долгосрочных финансовых решений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7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231" y="1248248"/>
            <a:ext cx="64202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Оценка уровня финансовой грамотности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(уровневая оценка)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229" y="2557343"/>
            <a:ext cx="6858000" cy="28120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-171441" algn="just" defTabSz="685766">
              <a:defRPr/>
            </a:pPr>
            <a:r>
              <a:rPr lang="ru-RU" dirty="0"/>
              <a:t>«… </a:t>
            </a:r>
            <a:r>
              <a:rPr lang="ru-RU" dirty="0">
                <a:solidFill>
                  <a:srgbClr val="FF0000"/>
                </a:solidFill>
              </a:rPr>
              <a:t>оценить </a:t>
            </a:r>
            <a:r>
              <a:rPr lang="ru-RU" b="1" dirty="0">
                <a:solidFill>
                  <a:srgbClr val="FF0000"/>
                </a:solidFill>
              </a:rPr>
              <a:t>уровень</a:t>
            </a:r>
            <a:r>
              <a:rPr lang="ru-RU" dirty="0">
                <a:solidFill>
                  <a:srgbClr val="FF0000"/>
                </a:solidFill>
              </a:rPr>
              <a:t> финансовой грамотности 15-летних учащихся</a:t>
            </a:r>
            <a:r>
              <a:rPr lang="ru-RU" dirty="0"/>
              <a:t>, получивших основное обязательное общее образование, а также </a:t>
            </a:r>
            <a:r>
              <a:rPr lang="ru-RU" dirty="0">
                <a:solidFill>
                  <a:srgbClr val="FF0000"/>
                </a:solidFill>
              </a:rPr>
              <a:t>выявить факторы, связанные </a:t>
            </a:r>
            <a:r>
              <a:rPr lang="ru-RU" b="1" dirty="0">
                <a:solidFill>
                  <a:srgbClr val="FF0000"/>
                </a:solidFill>
              </a:rPr>
              <a:t>с различными уровнями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овладения знаниями и умениями, приобретенными в школе и за ее пределами, которые необходимы учащимся для принятия финансовых решений …»</a:t>
            </a:r>
          </a:p>
        </p:txBody>
      </p:sp>
    </p:spTree>
    <p:extLst>
      <p:ext uri="{BB962C8B-B14F-4D97-AF65-F5344CB8AC3E}">
        <p14:creationId xmlns:p14="http://schemas.microsoft.com/office/powerpoint/2010/main" val="1160296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1807</TotalTime>
  <Words>3354</Words>
  <Application>Microsoft Macintosh PowerPoint</Application>
  <PresentationFormat>Экран (4:3)</PresentationFormat>
  <Paragraphs>310</Paragraphs>
  <Slides>53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Arial</vt:lpstr>
      <vt:lpstr>Arial Narrow</vt:lpstr>
      <vt:lpstr>Calibri</vt:lpstr>
      <vt:lpstr>Calibri Light</vt:lpstr>
      <vt:lpstr>Century Gothic</vt:lpstr>
      <vt:lpstr>Roboto Light</vt:lpstr>
      <vt:lpstr>Times New Roman</vt:lpstr>
      <vt:lpstr>Wingdings</vt:lpstr>
      <vt:lpstr>Тема Office</vt:lpstr>
      <vt:lpstr>Финансовая грамотность</vt:lpstr>
      <vt:lpstr>Какие вопросы рассмотрим</vt:lpstr>
      <vt:lpstr>Как будем работать</vt:lpstr>
      <vt:lpstr>Вопрос, на который следует подготовить ответ в ходе занятия</vt:lpstr>
      <vt:lpstr>Циклы исследования финансовой грамотности программой PISA</vt:lpstr>
      <vt:lpstr>О финансовой грамотности  как направлении PISA</vt:lpstr>
      <vt:lpstr>Презентация PowerPoint</vt:lpstr>
      <vt:lpstr>Исходное определение</vt:lpstr>
      <vt:lpstr>Оценка уровня финансовой грамотности  (уровневая оценка)</vt:lpstr>
      <vt:lpstr>Что включила PISA в понятие «финансовая грамотность»</vt:lpstr>
      <vt:lpstr>Презентация PowerPoint</vt:lpstr>
      <vt:lpstr>«Три кита»: основные составляющие               </vt:lpstr>
      <vt:lpstr>Выбор модели поведения с учётом личных приоритетов конкретного человека</vt:lpstr>
      <vt:lpstr>Области оценки финансовой грамотности</vt:lpstr>
      <vt:lpstr>Обновленная Рамка: тематика по областям</vt:lpstr>
      <vt:lpstr>Познавательные умения</vt:lpstr>
      <vt:lpstr>Распределение учащихся по уровням финансовой грамотности</vt:lpstr>
      <vt:lpstr>Уровни финансовой грамотности: линии усложнения</vt:lpstr>
      <vt:lpstr>PISA-18: распределение по уровням образовательных организаций стран-лидеров</vt:lpstr>
      <vt:lpstr>Значимость информации, получаемой от преподавателей (по данным российского результата)</vt:lpstr>
      <vt:lpstr>Презентация PowerPoint</vt:lpstr>
      <vt:lpstr>Оценка финансовой грамотности в исследовании  PISA</vt:lpstr>
      <vt:lpstr>Особенности заданий</vt:lpstr>
      <vt:lpstr>Пример. Различные формы представления информации</vt:lpstr>
      <vt:lpstr>Пример. Различные формы представления информации</vt:lpstr>
      <vt:lpstr>Пример. Различные формы представления информации</vt:lpstr>
      <vt:lpstr>Пример. Различные формы представления информации</vt:lpstr>
      <vt:lpstr>Пример. Различные формы представления информации</vt:lpstr>
      <vt:lpstr>Пример. Различные формы представления информации</vt:lpstr>
      <vt:lpstr>Пример. Различные формы представления информации</vt:lpstr>
      <vt:lpstr>Пример. Различные формы  представления информации</vt:lpstr>
      <vt:lpstr>Характеристики задания</vt:lpstr>
      <vt:lpstr>Возможность  альтернативных решений</vt:lpstr>
      <vt:lpstr>Пример задания с альтернативными составляющими </vt:lpstr>
      <vt:lpstr>Пример задания с альтернативными составляющими </vt:lpstr>
      <vt:lpstr>Презентация PowerPoint</vt:lpstr>
      <vt:lpstr>Презентация PowerPoint</vt:lpstr>
      <vt:lpstr>Презентация PowerPoint</vt:lpstr>
      <vt:lpstr>Особенности современных заданий. Критерии их оценки и отбора</vt:lpstr>
      <vt:lpstr>Презентация PowerPoint</vt:lpstr>
      <vt:lpstr>Презентация PowerPoint</vt:lpstr>
      <vt:lpstr>Дефициты развития функциональной грамотности в целом </vt:lpstr>
      <vt:lpstr>Проблемы в учебно-методическом обеспечении развития финансовой грамотности  </vt:lpstr>
      <vt:lpstr>Проблемы в реализации разноуровневого подхода в работе с учащимися </vt:lpstr>
      <vt:lpstr>Недооценка роли обучающих заданий в формировании навыка решения финансовых проблем</vt:lpstr>
      <vt:lpstr>Непонимание логики, реализуемой в учебном процессе: от проблемы к знанию, помогающему её решить</vt:lpstr>
      <vt:lpstr>Отсутствие системности в использовании обучающих заданий, подобных заданиям исследования PISA</vt:lpstr>
      <vt:lpstr>Вопрос, на который следовало подготовить ответ в ходе занятия</vt:lpstr>
      <vt:lpstr>Может пригодиться</vt:lpstr>
      <vt:lpstr>Может пригодиться: сборники заданий</vt:lpstr>
      <vt:lpstr>Может пригодиться:  анализ результатов </vt:lpstr>
      <vt:lpstr>Может пригодиться:  разработка заданий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Microsoft Office User</cp:lastModifiedBy>
  <cp:revision>36</cp:revision>
  <dcterms:created xsi:type="dcterms:W3CDTF">2022-07-11T10:42:28Z</dcterms:created>
  <dcterms:modified xsi:type="dcterms:W3CDTF">2022-07-25T18:18:47Z</dcterms:modified>
</cp:coreProperties>
</file>