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8" r:id="rId2"/>
    <p:sldId id="257" r:id="rId3"/>
    <p:sldId id="294" r:id="rId4"/>
    <p:sldId id="259" r:id="rId5"/>
    <p:sldId id="261" r:id="rId6"/>
    <p:sldId id="262" r:id="rId7"/>
    <p:sldId id="263" r:id="rId8"/>
    <p:sldId id="32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8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18" r:id="rId31"/>
    <p:sldId id="319" r:id="rId32"/>
    <p:sldId id="320" r:id="rId33"/>
    <p:sldId id="321" r:id="rId34"/>
    <p:sldId id="322" r:id="rId35"/>
    <p:sldId id="286" r:id="rId36"/>
    <p:sldId id="317" r:id="rId37"/>
    <p:sldId id="289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24" r:id="rId60"/>
    <p:sldId id="316" r:id="rId61"/>
    <p:sldId id="287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EA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18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B0A28-718F-47F8-A73C-D2199012679C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D7269-E3AE-4FE5-954D-CDDB18CFE7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49690" y="9428164"/>
            <a:ext cx="2946400" cy="496887"/>
          </a:xfrm>
          <a:prstGeom prst="rect">
            <a:avLst/>
          </a:prstGeom>
          <a:noFill/>
        </p:spPr>
        <p:txBody>
          <a:bodyPr/>
          <a:lstStyle/>
          <a:p>
            <a:fld id="{876606BA-0030-4ECF-A0B2-1D221DE62FE0}" type="slidenum">
              <a:rPr lang="ru-RU" smtClean="0"/>
              <a:pPr/>
              <a:t>61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14378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387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786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797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10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702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53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39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43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864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588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967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234C8-C8C4-4511-B3CD-72C776BB8C76}" type="datetimeFigureOut">
              <a:rPr lang="ru-RU" smtClean="0"/>
              <a:pPr/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67FB6-D670-4EA0-A45F-CFE7755EC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328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skiv.instrao.ru/bank-zadaniy/matematicheskaya-gramotno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dsoo.ru/Primernie_rabochie_progra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kiv.instrao.ru/bank-zadaniy/matematicheskaya-gramotnost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B99BB3-988B-AC8D-9D34-5233973F3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945" y="1727200"/>
            <a:ext cx="7721600" cy="257694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Century Gothic" pitchFamily="34" charset="0"/>
              </a:rPr>
              <a:t>Что такое математическая грамотность:</a:t>
            </a:r>
            <a:br>
              <a:rPr lang="ru-RU" sz="3600" dirty="0" smtClean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Century Gothic" pitchFamily="34" charset="0"/>
              </a:rPr>
              <a:t>оценка и формирование</a:t>
            </a:r>
            <a:endParaRPr lang="ru-RU" sz="3600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B5E21B-D818-05BA-F381-237672504AF1}"/>
              </a:ext>
            </a:extLst>
          </p:cNvPr>
          <p:cNvSpPr txBox="1"/>
          <p:nvPr/>
        </p:nvSpPr>
        <p:spPr>
          <a:xfrm>
            <a:off x="5130799" y="4305300"/>
            <a:ext cx="370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entury Gothic" pitchFamily="34" charset="0"/>
              </a:rPr>
              <a:t>Рослова Лариса Олеговна</a:t>
            </a:r>
            <a:endParaRPr lang="ru-RU" dirty="0">
              <a:solidFill>
                <a:srgbClr val="034EA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9C7736-594C-4504-2CF5-A09B6C875485}"/>
              </a:ext>
            </a:extLst>
          </p:cNvPr>
          <p:cNvSpPr txBox="1"/>
          <p:nvPr/>
        </p:nvSpPr>
        <p:spPr>
          <a:xfrm>
            <a:off x="4178300" y="6223000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b="1" dirty="0">
                <a:solidFill>
                  <a:srgbClr val="034EA2"/>
                </a:solidFill>
                <a:latin typeface="Century Gothic" panose="020B0502020202020204" pitchFamily="34" charset="0"/>
              </a:rPr>
              <a:t>Иссык-Куль 2022</a:t>
            </a:r>
            <a:endParaRPr lang="ru-RU" b="1" dirty="0">
              <a:solidFill>
                <a:srgbClr val="034EA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02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9" y="120072"/>
            <a:ext cx="7358114" cy="997528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PISA-2022: Акценты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0033" y="1357298"/>
            <a:ext cx="8286809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Центральный компонент </a:t>
            </a:r>
            <a:r>
              <a:rPr lang="ru-RU" sz="2400" dirty="0" smtClean="0"/>
              <a:t>математической грамотности - связь между математическими рассуждениями и решением поставленной проблемы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Для решения проблемы учащийся сначала должен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увидеть математическую природу проблемы, представленной в контексте  реального мира,  и сформулировать ее на языке математики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>
              <a:buNone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Акцент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при оценке - математические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рассуждения.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773" y="184727"/>
            <a:ext cx="8027470" cy="122056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Результаты РФ.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Виды деятельности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541" y="1785926"/>
            <a:ext cx="798800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71604" y="110836"/>
            <a:ext cx="7351014" cy="120072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Результаты РФ.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Содержание</a:t>
            </a:r>
            <a:r>
              <a:rPr lang="ru-RU" dirty="0" smtClean="0">
                <a:latin typeface="Century Gothic" pitchFamily="34" charset="0"/>
              </a:rPr>
              <a:t/>
            </a:r>
            <a:br>
              <a:rPr lang="ru-RU" dirty="0" smtClean="0">
                <a:latin typeface="Century Gothic" pitchFamily="34" charset="0"/>
              </a:rPr>
            </a:br>
            <a:endParaRPr lang="ru-RU" dirty="0"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706" y="1647485"/>
            <a:ext cx="8055260" cy="46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42910" y="171448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9491" y="0"/>
            <a:ext cx="7087352" cy="1142984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PISA-2022: Новые темы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0033" y="1142984"/>
            <a:ext cx="8358247" cy="5572164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Новые темы </a:t>
            </a:r>
            <a:r>
              <a:rPr lang="ru-RU" sz="2400" dirty="0" smtClean="0"/>
              <a:t>по областям содержания:</a:t>
            </a:r>
          </a:p>
          <a:p>
            <a:pPr lvl="0">
              <a:buNone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Явления роста: </a:t>
            </a:r>
            <a:r>
              <a:rPr lang="ru-RU" sz="2400" dirty="0" smtClean="0"/>
              <a:t>линейные, нелинейные, квадратичные и экспоненциальные зависимости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(Изменение и зависимости)</a:t>
            </a:r>
          </a:p>
          <a:p>
            <a:pPr lvl="0">
              <a:buNone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Геометрическая аппроксимация </a:t>
            </a:r>
            <a:r>
              <a:rPr lang="ru-RU" sz="2400" dirty="0" smtClean="0"/>
              <a:t>свойств нестандартных или незнакомых форм и объектов путем разбиения этих фигур и объектов на знакомые формы и объекты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(Пространство и формы)</a:t>
            </a:r>
          </a:p>
          <a:p>
            <a:pPr lvl="0">
              <a:buNone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Компьютерное моделирование: </a:t>
            </a:r>
            <a:r>
              <a:rPr lang="ru-RU" sz="2400" dirty="0" smtClean="0"/>
              <a:t>анализ изменений, влияния переменных на результат; калькулятор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(Количество)</a:t>
            </a:r>
          </a:p>
          <a:p>
            <a:pPr lvl="0">
              <a:buNone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Принятие решений в ситуациях неопределенности: </a:t>
            </a:r>
            <a:r>
              <a:rPr lang="ru-RU" sz="2400" dirty="0" smtClean="0"/>
              <a:t>использование вероятности и основных принципов комбинаторики для интерпретации ситуаций и прогнозирования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(Неопределенность и данные)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2;p59"/>
          <p:cNvSpPr txBox="1"/>
          <p:nvPr/>
        </p:nvSpPr>
        <p:spPr>
          <a:xfrm>
            <a:off x="500034" y="1500174"/>
            <a:ext cx="4214842" cy="207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Компьютерное </a:t>
            </a:r>
            <a:r>
              <a:rPr lang="ru-RU" sz="24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моделирование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(работа с изображениями)</a:t>
            </a:r>
            <a:r>
              <a:rPr lang="ru-RU" sz="24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: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инструменты перетаскивания </a:t>
            </a:r>
            <a:r>
              <a:rPr lang="ru-RU" sz="2400" b="0" i="0" u="none" strike="noStrike" cap="none" dirty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объектов, </a:t>
            </a:r>
            <a:endParaRPr lang="ru-RU" sz="2400" b="0" i="0" u="none" strike="noStrike" cap="none" dirty="0" smtClean="0">
              <a:solidFill>
                <a:srgbClr val="303131"/>
              </a:solidFill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измерения и построения</a:t>
            </a:r>
            <a:r>
              <a:rPr lang="ru-RU" sz="2400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,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симуляторы формул</a:t>
            </a:r>
          </a:p>
        </p:txBody>
      </p:sp>
      <p:sp>
        <p:nvSpPr>
          <p:cNvPr id="5" name="Google Shape;923;p59"/>
          <p:cNvSpPr txBox="1"/>
          <p:nvPr/>
        </p:nvSpPr>
        <p:spPr>
          <a:xfrm>
            <a:off x="5109011" y="2035883"/>
            <a:ext cx="3634189" cy="171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Электронные </a:t>
            </a:r>
            <a:r>
              <a:rPr lang="ru-RU" sz="24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таблицы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(аналоги)</a:t>
            </a:r>
            <a:r>
              <a:rPr lang="ru-RU" sz="24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: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сортировка</a:t>
            </a:r>
            <a:r>
              <a:rPr lang="ru-RU" sz="2400" b="0" i="0" u="none" strike="noStrike" cap="none" dirty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, </a:t>
            </a:r>
            <a:endParaRPr lang="ru-RU" sz="2400" b="0" i="0" u="none" strike="noStrike" cap="none" dirty="0" smtClean="0">
              <a:solidFill>
                <a:srgbClr val="303131"/>
              </a:solidFill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вычисления,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анализ данных </a:t>
            </a:r>
            <a:endParaRPr sz="2400" b="0" i="0" u="none" strike="noStrike" cap="none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924;p59"/>
          <p:cNvSpPr txBox="1"/>
          <p:nvPr/>
        </p:nvSpPr>
        <p:spPr>
          <a:xfrm>
            <a:off x="500034" y="3857628"/>
            <a:ext cx="3991310" cy="282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Представление </a:t>
            </a:r>
            <a:r>
              <a:rPr lang="ru-RU" sz="24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информации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(не линейное)</a:t>
            </a:r>
            <a:r>
              <a:rPr lang="ru-RU" sz="24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: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вкладки </a:t>
            </a:r>
            <a:r>
              <a:rPr lang="ru-RU" sz="2400" b="0" i="0" u="none" strike="noStrike" cap="none" dirty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с </a:t>
            </a: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информацией </a:t>
            </a:r>
            <a:r>
              <a:rPr lang="ru-RU" sz="2400" b="0" i="0" u="none" strike="noStrike" cap="none" dirty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в различных </a:t>
            </a:r>
            <a:r>
              <a:rPr lang="ru-RU" sz="2400" b="0" i="0" u="none" strike="noStrike" cap="none" dirty="0" smtClean="0">
                <a:solidFill>
                  <a:srgbClr val="303131"/>
                </a:solidFill>
                <a:ea typeface="Proxima Nova"/>
                <a:cs typeface="Proxima Nova"/>
                <a:sym typeface="Proxima Nova"/>
              </a:rPr>
              <a:t>формах (графики, таблицы и пр.) </a:t>
            </a:r>
            <a:endParaRPr sz="2400" b="0" i="0" u="none" strike="noStrike" cap="none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Google Shape;925;p59"/>
          <p:cNvSpPr txBox="1"/>
          <p:nvPr/>
        </p:nvSpPr>
        <p:spPr>
          <a:xfrm>
            <a:off x="5143504" y="3857628"/>
            <a:ext cx="3857652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accent1">
                    <a:lumMod val="50000"/>
                  </a:schemeClr>
                </a:solidFill>
                <a:ea typeface="Proxima Nova"/>
                <a:cs typeface="Proxima Nova"/>
                <a:sym typeface="Proxima Nova"/>
              </a:rPr>
              <a:t>Работа с утверждениями: </a:t>
            </a:r>
            <a:endParaRPr sz="2400" b="1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 err="1" smtClean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всегда-иногда-никогда</a:t>
            </a:r>
            <a:r>
              <a:rPr lang="ru-RU" sz="2400" b="0" i="0" u="none" strike="noStrike" cap="none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, </a:t>
            </a:r>
            <a:endParaRPr sz="24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привести свой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пример или </a:t>
            </a:r>
            <a:r>
              <a:rPr lang="ru-RU" sz="2400" b="0" i="0" u="none" strike="noStrike" cap="none" dirty="0" err="1" smtClean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контрпример</a:t>
            </a:r>
            <a:endParaRPr sz="2400" b="0" i="0" u="none" strike="noStrike" cap="none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927;p59"/>
          <p:cNvSpPr txBox="1">
            <a:spLocks/>
          </p:cNvSpPr>
          <p:nvPr/>
        </p:nvSpPr>
        <p:spPr>
          <a:xfrm>
            <a:off x="1745672" y="129309"/>
            <a:ext cx="7259783" cy="14039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buSzPts val="4800"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PISA-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2022: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Новые типы заданий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14287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Подумайте!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/>
          <a:lstStyle/>
          <a:p>
            <a:r>
              <a:rPr lang="ru-RU" dirty="0" smtClean="0"/>
              <a:t>Всякое ли сюжетное задание - «</a:t>
            </a:r>
            <a:r>
              <a:rPr lang="en-US" dirty="0" smtClean="0"/>
              <a:t>PISA</a:t>
            </a:r>
            <a:r>
              <a:rPr lang="ru-RU" dirty="0" smtClean="0"/>
              <a:t>-подобная задача» - можно соотнести с математической грамотностью? </a:t>
            </a:r>
          </a:p>
          <a:p>
            <a:r>
              <a:rPr lang="ru-RU" dirty="0" smtClean="0"/>
              <a:t>Что отличает задания </a:t>
            </a:r>
            <a:r>
              <a:rPr lang="en-US" dirty="0" smtClean="0"/>
              <a:t>PISA</a:t>
            </a:r>
            <a:r>
              <a:rPr lang="ru-RU" dirty="0" smtClean="0"/>
              <a:t> от их двойников?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3382" y="0"/>
            <a:ext cx="7206989" cy="1173018"/>
          </a:xfrm>
        </p:spPr>
        <p:txBody>
          <a:bodyPr>
            <a:noAutofit/>
          </a:bodyPr>
          <a:lstStyle/>
          <a:p>
            <a:pPr marL="54864" indent="0" algn="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«Парусные корабли»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257964" y="997524"/>
            <a:ext cx="477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70550" algn="r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1.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 из преимуществ использования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кайта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заключается в том, что он летает на высоте в 150 м. Там скорость ветра примерно на 25% больше, чем на уровне палубы корабля.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какой примерно скоростью дует ветер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кайт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когда скорость ветра, измеренная на палубе корабля, равна 24 км/ч?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670550" algn="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км/ч        – 16% (25%, вместо 125% от 24 км/ч)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670550" algn="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 км/ч      – 6%   (100% - 25% = 75% от  24 км/ч)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670550" algn="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 км/ч      – 8%   (не поняли условие задачи)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670550" algn="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 км/ч *   – 57%  (24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1,25 = 30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км/ч)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670550" algn="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49</a:t>
            </a: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км/ч      – 3%    (24 км/ч + 25%)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70550" algn="r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ХАРАКТЕРИСТИКИ: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70550" algn="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КОЛИЧЕСТВО / НАУЧНЫЙ / ПРИМЕНЯТЬ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017818" y="5006110"/>
          <a:ext cx="4950691" cy="1681017"/>
        </p:xfrm>
        <a:graphic>
          <a:graphicData uri="http://schemas.openxmlformats.org/drawingml/2006/table">
            <a:tbl>
              <a:tblPr/>
              <a:tblGrid>
                <a:gridCol w="2032799"/>
                <a:gridCol w="2917892"/>
              </a:tblGrid>
              <a:tr h="1681017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ru-RU" sz="1600" b="1" i="0" dirty="0" smtClean="0"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100"/>
                        <a:buFont typeface="Arial" pitchFamily="34" charset="0"/>
                        <a:buChar char="•"/>
                      </a:pPr>
                      <a:r>
                        <a:rPr lang="en-GB" sz="1600" dirty="0" smtClean="0">
                          <a:latin typeface="Times New Roman"/>
                          <a:ea typeface="Times New Roman"/>
                        </a:rPr>
                        <a:t>173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м       – 15%</a:t>
                      </a:r>
                      <a:endParaRPr lang="ru-RU" sz="1600" dirty="0" smtClean="0">
                        <a:latin typeface="Arial"/>
                        <a:ea typeface="Times New Roman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600" dirty="0" smtClean="0">
                          <a:latin typeface="Times New Roman"/>
                          <a:ea typeface="Times New Roman"/>
                        </a:rPr>
                        <a:t>212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м *    – 45%</a:t>
                      </a:r>
                      <a:endParaRPr lang="ru-RU" sz="1600" dirty="0" smtClean="0">
                        <a:latin typeface="Arial"/>
                        <a:ea typeface="Times New Roman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600" dirty="0" smtClean="0">
                          <a:latin typeface="Times New Roman"/>
                          <a:ea typeface="Times New Roman"/>
                        </a:rPr>
                        <a:t>285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м       – 18%</a:t>
                      </a:r>
                      <a:endParaRPr lang="ru-RU" sz="1600" dirty="0" smtClean="0">
                        <a:latin typeface="Arial"/>
                        <a:ea typeface="Times New Roman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1600" dirty="0" smtClean="0">
                          <a:latin typeface="Times New Roman"/>
                          <a:ea typeface="Times New Roman"/>
                        </a:rPr>
                        <a:t>300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м       – 18% </a:t>
                      </a:r>
                      <a:endParaRPr lang="ru-RU" sz="1600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ХАРАКТЕРИСТИКИ: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ПРОСТРАНСТВО И ФОРМА 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НАУЧНЫЙ 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ПРИМЕНЯТЬ</a:t>
                      </a:r>
                      <a:endParaRPr lang="ru-RU" sz="16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ea typeface="Times New Roman"/>
                      </a:endParaRPr>
                    </a:p>
                    <a:p>
                      <a:pPr algn="r">
                        <a:spcAft>
                          <a:spcPts val="1000"/>
                        </a:spcAft>
                      </a:pPr>
                      <a:endParaRPr lang="ru-RU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0975"/>
            <a:ext cx="4193309" cy="318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27100" cy="203200"/>
          </a:xfrm>
          <a:prstGeom prst="rect">
            <a:avLst/>
          </a:prstGeom>
          <a:noFill/>
        </p:spPr>
      </p:pic>
      <p:pic>
        <p:nvPicPr>
          <p:cNvPr id="30723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827" y="4895850"/>
            <a:ext cx="2857500" cy="1962150"/>
          </a:xfrm>
          <a:prstGeom prst="rect">
            <a:avLst/>
          </a:prstGeom>
          <a:noFill/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49382" y="4350327"/>
            <a:ext cx="88946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2.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Чему примерно должна быть равна длина каната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кайта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чтобы он тянул корабль под углом в 45° и находился на высоте в 150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 по вертикали, как показано на рисунке?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36436" y="253536"/>
            <a:ext cx="7243935" cy="1076500"/>
          </a:xfrm>
        </p:spPr>
        <p:txBody>
          <a:bodyPr>
            <a:noAutofit/>
          </a:bodyPr>
          <a:lstStyle/>
          <a:p>
            <a:pPr marL="54864" indent="0" algn="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«Парусные корабли»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36" y="1684422"/>
            <a:ext cx="4317583" cy="4678612"/>
          </a:xfrm>
          <a:noFill/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7996" y="1643049"/>
            <a:ext cx="4659483" cy="325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119" y="4890108"/>
            <a:ext cx="4581627" cy="14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643182"/>
            <a:ext cx="348732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500306"/>
            <a:ext cx="3938234" cy="27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5286388"/>
            <a:ext cx="4133446" cy="138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642911" y="1214422"/>
          <a:ext cx="4009738" cy="500066"/>
        </p:xfrm>
        <a:graphic>
          <a:graphicData uri="http://schemas.openxmlformats.org/presentationml/2006/ole">
            <p:oleObj spid="_x0000_s1026" name="Формула" r:id="rId7" imgW="1600200" imgH="203200" progId="Equation.3">
              <p:embed/>
            </p:oleObj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642910" y="1643050"/>
          <a:ext cx="4286280" cy="466478"/>
        </p:xfrm>
        <a:graphic>
          <a:graphicData uri="http://schemas.openxmlformats.org/presentationml/2006/ole">
            <p:oleObj spid="_x0000_s1027" name="Формула" r:id="rId8" imgW="1625600" imgH="203200" progId="Equation.3">
              <p:embed/>
            </p:oleObj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642910" y="2071678"/>
          <a:ext cx="4584504" cy="450219"/>
        </p:xfrm>
        <a:graphic>
          <a:graphicData uri="http://schemas.openxmlformats.org/presentationml/2006/ole">
            <p:oleObj spid="_x0000_s1028" name="Формула" r:id="rId9" imgW="1612800" imgH="203040" progId="Equation.3">
              <p:embed/>
            </p:oleObj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572000" y="1142984"/>
            <a:ext cx="569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2400" dirty="0"/>
              <a:t>(л)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786314" y="1571612"/>
            <a:ext cx="700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dirty="0"/>
              <a:t>(</a:t>
            </a:r>
            <a:r>
              <a:rPr lang="ru-RU" sz="2400" dirty="0" err="1"/>
              <a:t>з</a:t>
            </a:r>
            <a:r>
              <a:rPr lang="ru-RU" sz="2400" dirty="0"/>
              <a:t>.) 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072066" y="2000240"/>
            <a:ext cx="654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(л.)</a:t>
            </a:r>
            <a:endParaRPr lang="ru-RU" sz="2400" dirty="0"/>
          </a:p>
        </p:txBody>
      </p:sp>
      <p:sp>
        <p:nvSpPr>
          <p:cNvPr id="1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28728" y="142851"/>
            <a:ext cx="7551643" cy="1261075"/>
          </a:xfrm>
        </p:spPr>
        <p:txBody>
          <a:bodyPr>
            <a:noAutofit/>
          </a:bodyPr>
          <a:lstStyle/>
          <a:p>
            <a:pPr marL="54864" indent="0" algn="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«Парусные корабли»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0" y="0"/>
          <a:ext cx="114300" cy="114300"/>
        </p:xfrm>
        <a:graphic>
          <a:graphicData uri="http://schemas.openxmlformats.org/presentationml/2006/ole">
            <p:oleObj spid="_x0000_s2050" name="Формула" r:id="rId3" imgW="114102" imgH="114102" progId="Equation.3">
              <p:embed/>
            </p:oleObj>
          </a:graphicData>
        </a:graphic>
      </p:graphicFrame>
      <p:sp>
        <p:nvSpPr>
          <p:cNvPr id="1034" name="Rectangle 7"/>
          <p:cNvSpPr>
            <a:spLocks noChangeArrowheads="1"/>
          </p:cNvSpPr>
          <p:nvPr/>
        </p:nvSpPr>
        <p:spPr bwMode="auto">
          <a:xfrm>
            <a:off x="0" y="3371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3786190"/>
            <a:ext cx="8429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Мнение экспертов: </a:t>
            </a: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Задача была бы более посильной для российских учащихся, если бы была сформулирована в редакции (типичная задача): </a:t>
            </a:r>
          </a:p>
          <a:p>
            <a:pPr>
              <a:buFont typeface="Wingdings 2" pitchFamily="18" charset="2"/>
              <a:buNone/>
            </a:pPr>
            <a:r>
              <a:rPr lang="ru-RU" sz="2400" dirty="0" smtClean="0"/>
              <a:t>За год двигатель на корабле потребляет 3</a:t>
            </a:r>
            <a:r>
              <a:rPr lang="en-US" sz="2400" dirty="0" smtClean="0"/>
              <a:t> </a:t>
            </a:r>
            <a:r>
              <a:rPr lang="ru-RU" sz="2400" dirty="0" smtClean="0"/>
              <a:t>500</a:t>
            </a:r>
            <a:r>
              <a:rPr lang="en-US" sz="2400" dirty="0" smtClean="0"/>
              <a:t> </a:t>
            </a:r>
            <a:r>
              <a:rPr lang="ru-RU" sz="2400" dirty="0" smtClean="0"/>
              <a:t>000 л топлива, 1 литр топлива стоит 0,42 р. Установка паруса на корабле стоит 2</a:t>
            </a:r>
            <a:r>
              <a:rPr lang="en-US" sz="2400" dirty="0" smtClean="0"/>
              <a:t> </a:t>
            </a:r>
            <a:r>
              <a:rPr lang="ru-RU" sz="2400" dirty="0" smtClean="0"/>
              <a:t>500</a:t>
            </a:r>
            <a:r>
              <a:rPr lang="en-US" sz="2400" dirty="0" smtClean="0"/>
              <a:t> </a:t>
            </a:r>
            <a:r>
              <a:rPr lang="ru-RU" sz="2400" dirty="0" smtClean="0"/>
              <a:t>000р. Парус экономит 20% топлива. Через сколько лет экономия топлива покроет стоимость установки паруса?</a:t>
            </a:r>
          </a:p>
        </p:txBody>
      </p:sp>
      <p:sp>
        <p:nvSpPr>
          <p:cNvPr id="16" name="Содержимое 6"/>
          <p:cNvSpPr txBox="1">
            <a:spLocks/>
          </p:cNvSpPr>
          <p:nvPr/>
        </p:nvSpPr>
        <p:spPr>
          <a:xfrm>
            <a:off x="596729" y="140650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Область содержания: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Количество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Когнитивный процесс: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Формулировать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Контекст: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Научная</a:t>
            </a:r>
            <a:r>
              <a:rPr kumimoji="0" lang="ru-RU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деятельность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Результаты: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РФ - 2012: 16%</a:t>
            </a:r>
            <a:b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Средний результат стран ОЭСР: 15%</a:t>
            </a:r>
            <a:b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Максимальный результат: 47%</a:t>
            </a:r>
          </a:p>
        </p:txBody>
      </p:sp>
      <p:sp>
        <p:nvSpPr>
          <p:cNvPr id="17" name="Rectangle 2"/>
          <p:cNvSpPr txBox="1">
            <a:spLocks noRot="1" noChangeArrowheads="1"/>
          </p:cNvSpPr>
          <p:nvPr/>
        </p:nvSpPr>
        <p:spPr>
          <a:xfrm>
            <a:off x="1727199" y="142851"/>
            <a:ext cx="7131081" cy="13811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Пример «Парусные корабли»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86AB14-F2E5-CD09-9A51-53377E8EE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1" y="166254"/>
            <a:ext cx="6911109" cy="1394691"/>
          </a:xfrm>
        </p:spPr>
        <p:txBody>
          <a:bodyPr>
            <a:normAutofit/>
          </a:bodyPr>
          <a:lstStyle/>
          <a:p>
            <a:pPr algn="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Вопрос про число лепешек?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6AF59E0-466A-C3AB-CEC0-E9379A954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6764" y="1976582"/>
            <a:ext cx="7453745" cy="4645891"/>
          </a:xfrm>
        </p:spPr>
        <p:txBody>
          <a:bodyPr>
            <a:normAutofit/>
          </a:bodyPr>
          <a:lstStyle/>
          <a:p>
            <a:r>
              <a:rPr lang="ru-RU" dirty="0" smtClean="0"/>
              <a:t>На базаре продают 2 вида круглых лепешек одинаковой толщины – большие лепешки диаметром 20 см и маленькие лепешки диаметром 10 см. </a:t>
            </a:r>
          </a:p>
          <a:p>
            <a:r>
              <a:rPr lang="ru-RU" dirty="0" err="1" smtClean="0"/>
              <a:t>Гульжан</a:t>
            </a:r>
            <a:r>
              <a:rPr lang="ru-RU" dirty="0" smtClean="0"/>
              <a:t> каждый день покупает по одной большой лепешке. Однажды оказалось, что больших лепешек не осталось. </a:t>
            </a:r>
          </a:p>
          <a:p>
            <a:r>
              <a:rPr lang="ru-RU" dirty="0" smtClean="0"/>
              <a:t>Сколько маленьких лепешек надо купить </a:t>
            </a:r>
            <a:r>
              <a:rPr lang="ru-RU" dirty="0" err="1" smtClean="0"/>
              <a:t>Гульжан</a:t>
            </a:r>
            <a:r>
              <a:rPr lang="ru-RU" dirty="0" smtClean="0"/>
              <a:t> вместо одной большой лепешки? </a:t>
            </a:r>
          </a:p>
          <a:p>
            <a:endParaRPr lang="ru-RU" dirty="0" smtClean="0"/>
          </a:p>
          <a:p>
            <a:pPr lvl="0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1) две	     2) три	3) четыре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91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4908" y="157017"/>
            <a:ext cx="7103371" cy="1274619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«Вращающаяся дверь»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38856"/>
            <a:ext cx="8164619" cy="494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638" y="1357298"/>
            <a:ext cx="8965362" cy="497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736436" y="138545"/>
            <a:ext cx="7121844" cy="1052946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«Вращающаяся дверь»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500166" y="147781"/>
            <a:ext cx="7358114" cy="1173019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«Вращающаяся дверь»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600" cap="all" dirty="0" smtClean="0">
                <a:solidFill>
                  <a:schemeClr val="accent1">
                    <a:lumMod val="75000"/>
                  </a:schemeClr>
                </a:solidFill>
              </a:rPr>
              <a:t>Вопрос 3.</a:t>
            </a:r>
            <a:r>
              <a:rPr lang="ru-RU" sz="2600" b="1" cap="all" dirty="0" smtClean="0"/>
              <a:t>	</a:t>
            </a:r>
            <a:endParaRPr lang="ru-RU" sz="2600" cap="all" dirty="0" smtClean="0"/>
          </a:p>
          <a:p>
            <a:pPr>
              <a:buNone/>
            </a:pPr>
            <a:r>
              <a:rPr lang="ru-RU" sz="2600" dirty="0" smtClean="0"/>
              <a:t>Дверь  делает 4 полных оборота за минуту. В каждом из трёх секторов двери могут поместиться максимально 2 человека. </a:t>
            </a:r>
          </a:p>
          <a:p>
            <a:pPr>
              <a:buNone/>
            </a:pPr>
            <a:r>
              <a:rPr lang="ru-RU" sz="2600" dirty="0" smtClean="0"/>
              <a:t>Какое наибольшее число людей может войти в здание через эту дверь за 30 минут?</a:t>
            </a:r>
          </a:p>
          <a:p>
            <a:r>
              <a:rPr lang="en-GB" sz="2600" dirty="0" smtClean="0"/>
              <a:t>60</a:t>
            </a:r>
            <a:r>
              <a:rPr lang="ru-RU" sz="2600" dirty="0" smtClean="0"/>
              <a:t>     – 16%        </a:t>
            </a:r>
          </a:p>
          <a:p>
            <a:r>
              <a:rPr lang="en-GB" sz="2600" dirty="0" smtClean="0"/>
              <a:t>180</a:t>
            </a:r>
            <a:r>
              <a:rPr lang="ru-RU" sz="2600" dirty="0" smtClean="0"/>
              <a:t>   – 14%</a:t>
            </a:r>
          </a:p>
          <a:p>
            <a:r>
              <a:rPr lang="en-GB" sz="2600" dirty="0" smtClean="0"/>
              <a:t>240</a:t>
            </a:r>
            <a:r>
              <a:rPr lang="ru-RU" sz="2600" dirty="0" smtClean="0"/>
              <a:t>   – 29% </a:t>
            </a:r>
          </a:p>
          <a:p>
            <a:r>
              <a:rPr lang="en-GB" sz="2600" dirty="0" smtClean="0"/>
              <a:t>720</a:t>
            </a:r>
            <a:r>
              <a:rPr lang="ru-RU" sz="2600" dirty="0" smtClean="0"/>
              <a:t>* – 38%</a:t>
            </a:r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727200" y="0"/>
            <a:ext cx="7131080" cy="1265381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«Вращающаяся дверь»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721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600" b="1" dirty="0" smtClean="0"/>
              <a:t>Вопрос 1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Область содержания: </a:t>
            </a:r>
            <a:r>
              <a:rPr lang="ru-RU" sz="2600" dirty="0" smtClean="0"/>
              <a:t>Пространство и форма. 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Когнитивный процесс: </a:t>
            </a:r>
            <a:r>
              <a:rPr lang="ru-RU" sz="2600" dirty="0" smtClean="0"/>
              <a:t>Применять. 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Контекст:</a:t>
            </a:r>
            <a:r>
              <a:rPr lang="ru-RU" sz="2600" b="1" i="1" dirty="0" smtClean="0"/>
              <a:t> </a:t>
            </a:r>
            <a:r>
              <a:rPr lang="ru-RU" sz="2600" dirty="0" smtClean="0"/>
              <a:t>Научная деятельность</a:t>
            </a:r>
          </a:p>
          <a:p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Результаты:  </a:t>
            </a:r>
            <a:r>
              <a:rPr lang="ru-RU" sz="2600" dirty="0" smtClean="0"/>
              <a:t>РФ: 58%, стран ОЭСР: 58%, максимальный: 90%.</a:t>
            </a:r>
          </a:p>
          <a:p>
            <a:pPr>
              <a:buNone/>
            </a:pPr>
            <a:r>
              <a:rPr lang="ru-RU" sz="2600" b="1" dirty="0" smtClean="0"/>
              <a:t>Вопрос 2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Область содержания: </a:t>
            </a:r>
            <a:r>
              <a:rPr lang="ru-RU" sz="2600" dirty="0" smtClean="0"/>
              <a:t>Пространство и форма. 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Когнитивный процесс: </a:t>
            </a:r>
            <a:r>
              <a:rPr lang="ru-RU" sz="2600" dirty="0" smtClean="0"/>
              <a:t>Формулировать. 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Контекст:</a:t>
            </a:r>
            <a:r>
              <a:rPr lang="ru-RU" sz="2600" b="1" i="1" dirty="0" smtClean="0"/>
              <a:t> </a:t>
            </a:r>
            <a:r>
              <a:rPr lang="ru-RU" sz="2600" dirty="0" smtClean="0"/>
              <a:t>Научная деятельность</a:t>
            </a:r>
          </a:p>
          <a:p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Результаты:  </a:t>
            </a:r>
            <a:r>
              <a:rPr lang="ru-RU" sz="2600" dirty="0" smtClean="0"/>
              <a:t>РФ:  3%, стран ОЭСР: 4%, максимальный: 14%</a:t>
            </a:r>
          </a:p>
          <a:p>
            <a:pPr>
              <a:buNone/>
            </a:pPr>
            <a:r>
              <a:rPr lang="ru-RU" sz="2600" b="1" dirty="0" smtClean="0"/>
              <a:t>Вопрос </a:t>
            </a:r>
            <a:r>
              <a:rPr lang="en-US" sz="2600" b="1" dirty="0" smtClean="0"/>
              <a:t>3</a:t>
            </a:r>
            <a:endParaRPr lang="ru-RU" sz="2600" b="1" dirty="0" smtClean="0"/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Область содержания: </a:t>
            </a:r>
            <a:r>
              <a:rPr lang="ru-RU" sz="2600" dirty="0" smtClean="0"/>
              <a:t>Количество. 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Когнитивный процесс: </a:t>
            </a:r>
            <a:r>
              <a:rPr lang="ru-RU" sz="2600" dirty="0" smtClean="0"/>
              <a:t>Формулировать. </a:t>
            </a:r>
          </a:p>
          <a:p>
            <a:pPr lvl="0"/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Контекст:</a:t>
            </a:r>
            <a:r>
              <a:rPr lang="ru-RU" sz="2600" b="1" i="1" dirty="0" smtClean="0"/>
              <a:t> </a:t>
            </a:r>
            <a:r>
              <a:rPr lang="ru-RU" sz="2600" dirty="0" smtClean="0"/>
              <a:t>Научная деятельность</a:t>
            </a:r>
          </a:p>
          <a:p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</a:rPr>
              <a:t>Результаты:  </a:t>
            </a:r>
            <a:r>
              <a:rPr lang="ru-RU" sz="2600" dirty="0" smtClean="0"/>
              <a:t>РФ:  38%, стран ОЭСР: 46%, максимальный : 65%</a:t>
            </a:r>
          </a:p>
          <a:p>
            <a:endParaRPr lang="ru-RU" sz="26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5" y="1"/>
            <a:ext cx="7422453" cy="1071545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«Продажа музыкальных дисков»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255" y="1142984"/>
            <a:ext cx="8787866" cy="57150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dirty="0" smtClean="0"/>
              <a:t>В январе были выпущены новые компакт-диски музыкальных групп «</a:t>
            </a:r>
            <a:r>
              <a:rPr lang="ru-RU" sz="2200" i="1" dirty="0" smtClean="0"/>
              <a:t>Рокеры» </a:t>
            </a:r>
            <a:r>
              <a:rPr lang="ru-RU" sz="2200" dirty="0" smtClean="0"/>
              <a:t>и</a:t>
            </a:r>
            <a:r>
              <a:rPr lang="ru-RU" sz="2200" i="1" dirty="0" smtClean="0"/>
              <a:t> «Кенгуру».</a:t>
            </a:r>
            <a:r>
              <a:rPr lang="ru-RU" sz="2200" dirty="0" smtClean="0"/>
              <a:t> В феврале последовали компакт-диски музыкальных групп «</a:t>
            </a:r>
            <a:r>
              <a:rPr lang="ru-RU" sz="2200" i="1" dirty="0" smtClean="0"/>
              <a:t>Ночные птицы»</a:t>
            </a:r>
            <a:r>
              <a:rPr lang="ru-RU" sz="2200" dirty="0" smtClean="0"/>
              <a:t> и «</a:t>
            </a:r>
            <a:r>
              <a:rPr lang="ru-RU" sz="2200" i="1" dirty="0" smtClean="0"/>
              <a:t>Металлисты»</a:t>
            </a:r>
            <a:r>
              <a:rPr lang="ru-RU" sz="2200" dirty="0" smtClean="0"/>
              <a:t>. На диаграмме показана продажа этих компакт-дисков с января по июнь.</a:t>
            </a:r>
          </a:p>
          <a:p>
            <a:pPr>
              <a:buNone/>
            </a:pPr>
            <a:endParaRPr lang="ru-RU" sz="2200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9" y="2786058"/>
            <a:ext cx="521494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5" y="1"/>
            <a:ext cx="7500991" cy="1071545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«Продажа музыкальных дисков»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5" y="1228436"/>
            <a:ext cx="8429685" cy="548671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800" b="1" dirty="0" smtClean="0">
                <a:solidFill>
                  <a:schemeClr val="accent1">
                    <a:lumMod val="75000"/>
                  </a:schemeClr>
                </a:solidFill>
              </a:rPr>
              <a:t>Вопрос  1. </a:t>
            </a:r>
            <a:r>
              <a:rPr lang="ru-RU" sz="8800" dirty="0" smtClean="0"/>
              <a:t>Сколько компакт-дисков музыкальная группа «</a:t>
            </a:r>
            <a:r>
              <a:rPr lang="ru-RU" sz="8800" i="1" dirty="0" smtClean="0"/>
              <a:t>Металлисты</a:t>
            </a:r>
            <a:r>
              <a:rPr lang="ru-RU" sz="8800" dirty="0" smtClean="0"/>
              <a:t>» продала в апреле?</a:t>
            </a:r>
          </a:p>
          <a:p>
            <a:pPr marL="514350" indent="-514350">
              <a:buAutoNum type="arabicParenR"/>
            </a:pPr>
            <a:r>
              <a:rPr lang="en-GB" sz="8800" dirty="0" smtClean="0"/>
              <a:t>250</a:t>
            </a:r>
            <a:r>
              <a:rPr lang="ru-RU" sz="8800" dirty="0" smtClean="0"/>
              <a:t>          2)</a:t>
            </a:r>
            <a:r>
              <a:rPr lang="en-GB" sz="8800" dirty="0" smtClean="0"/>
              <a:t>  500</a:t>
            </a:r>
            <a:r>
              <a:rPr lang="ru-RU" sz="8800" dirty="0" smtClean="0"/>
              <a:t>*          3) </a:t>
            </a:r>
            <a:r>
              <a:rPr lang="en-GB" sz="8800" dirty="0" smtClean="0"/>
              <a:t>1000</a:t>
            </a:r>
            <a:r>
              <a:rPr lang="ru-RU" sz="8800" dirty="0" smtClean="0"/>
              <a:t>            4) </a:t>
            </a:r>
            <a:r>
              <a:rPr lang="en-GB" sz="8800" dirty="0" smtClean="0"/>
              <a:t>1270</a:t>
            </a:r>
            <a:endParaRPr lang="ru-RU" sz="8800" dirty="0" smtClean="0"/>
          </a:p>
          <a:p>
            <a:pPr>
              <a:buNone/>
            </a:pPr>
            <a:endParaRPr lang="ru-RU" sz="8800" b="1" cap="all" dirty="0" smtClean="0"/>
          </a:p>
          <a:p>
            <a:pPr>
              <a:buNone/>
            </a:pPr>
            <a:r>
              <a:rPr lang="ru-RU" sz="8800" b="1" dirty="0" smtClean="0">
                <a:solidFill>
                  <a:schemeClr val="accent1">
                    <a:lumMod val="75000"/>
                  </a:schemeClr>
                </a:solidFill>
              </a:rPr>
              <a:t>Вопрос  </a:t>
            </a:r>
            <a:r>
              <a:rPr lang="ru-RU" sz="8800" b="1" cap="all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ru-RU" sz="8800" dirty="0" smtClean="0"/>
              <a:t>В каком месяце музыкальная группа «</a:t>
            </a:r>
            <a:r>
              <a:rPr lang="ru-RU" sz="8800" i="1" dirty="0" smtClean="0"/>
              <a:t>Ночные птицы»</a:t>
            </a:r>
            <a:r>
              <a:rPr lang="ru-RU" sz="8800" dirty="0" smtClean="0"/>
              <a:t> в первый раз продала больше своих компакт-дисков, чем музыкальная группа «</a:t>
            </a:r>
            <a:r>
              <a:rPr lang="ru-RU" sz="8800" i="1" dirty="0" smtClean="0"/>
              <a:t>Кенгуру»</a:t>
            </a:r>
            <a:r>
              <a:rPr lang="ru-RU" sz="8800" dirty="0" smtClean="0"/>
              <a:t>?</a:t>
            </a:r>
          </a:p>
          <a:p>
            <a:pPr marL="514350" lvl="0" indent="-514350">
              <a:buAutoNum type="arabicParenR"/>
            </a:pPr>
            <a:r>
              <a:rPr lang="ru-RU" sz="8800" dirty="0" smtClean="0"/>
              <a:t>Не было такого месяца       2) Март        3) Апрель *        4) Май</a:t>
            </a:r>
          </a:p>
          <a:p>
            <a:pPr algn="just">
              <a:buNone/>
            </a:pPr>
            <a:endParaRPr lang="ru-RU" sz="8800" dirty="0" smtClean="0"/>
          </a:p>
          <a:p>
            <a:pPr algn="just">
              <a:buNone/>
            </a:pPr>
            <a:r>
              <a:rPr lang="ru-RU" sz="8800" b="1" dirty="0" smtClean="0">
                <a:solidFill>
                  <a:schemeClr val="accent1">
                    <a:lumMod val="75000"/>
                  </a:schemeClr>
                </a:solidFill>
              </a:rPr>
              <a:t>Вопрос 3. </a:t>
            </a:r>
            <a:r>
              <a:rPr lang="ru-RU" sz="8800" dirty="0" smtClean="0"/>
              <a:t>Менеджер группы «</a:t>
            </a:r>
            <a:r>
              <a:rPr lang="ru-RU" sz="8800" i="1" dirty="0" smtClean="0"/>
              <a:t>Кенгуру»</a:t>
            </a:r>
            <a:r>
              <a:rPr lang="ru-RU" sz="8800" dirty="0" smtClean="0"/>
              <a:t> обеспокоен тем, что количество проданных компакт-дисков уменьшилось с февраля по июнь. Каков прогноз объёма продаж в июле, если продолжится такая же отрицательная тенденция?</a:t>
            </a:r>
          </a:p>
          <a:p>
            <a:pPr marL="514350" lvl="0" indent="-514350">
              <a:buAutoNum type="arabicParenR"/>
            </a:pPr>
            <a:r>
              <a:rPr lang="ru-RU" sz="8800" dirty="0" smtClean="0"/>
              <a:t>70 компакт-дисков    </a:t>
            </a:r>
          </a:p>
          <a:p>
            <a:pPr marL="514350" lvl="0" indent="-514350">
              <a:buAutoNum type="arabicParenR"/>
            </a:pPr>
            <a:r>
              <a:rPr lang="ru-RU" sz="8800" dirty="0" smtClean="0"/>
              <a:t>370 компакт-дисков * </a:t>
            </a:r>
          </a:p>
          <a:p>
            <a:pPr marL="514350" lvl="0" indent="-514350">
              <a:buAutoNum type="arabicParenR"/>
            </a:pPr>
            <a:r>
              <a:rPr lang="ru-RU" sz="8800" dirty="0" smtClean="0"/>
              <a:t>670 компакт-дисков  </a:t>
            </a:r>
          </a:p>
          <a:p>
            <a:pPr marL="514350" lvl="0" indent="-514350">
              <a:buAutoNum type="arabicParenR"/>
            </a:pPr>
            <a:r>
              <a:rPr lang="ru-RU" sz="8800" dirty="0" smtClean="0"/>
              <a:t>1340 компакт-дисков</a:t>
            </a:r>
            <a:endParaRPr lang="ru-RU" sz="8800" i="1" dirty="0" smtClean="0"/>
          </a:p>
          <a:p>
            <a:pPr>
              <a:buNone/>
            </a:pPr>
            <a:endParaRPr lang="ru-RU" i="1" dirty="0" smtClean="0"/>
          </a:p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0327" y="0"/>
            <a:ext cx="7112292" cy="1453416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«Продажа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музыкальных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дисков»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62" y="1634836"/>
            <a:ext cx="8296976" cy="454458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Область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содержания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400" dirty="0"/>
              <a:t>Неопределенность и </a:t>
            </a:r>
            <a:r>
              <a:rPr lang="ru-RU" sz="2400" dirty="0" smtClean="0"/>
              <a:t>данные</a:t>
            </a:r>
            <a:endParaRPr lang="ru-RU" sz="2400" dirty="0"/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Когнитивный процесс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400" dirty="0" smtClean="0"/>
              <a:t>Интерпретировать </a:t>
            </a:r>
            <a:endParaRPr lang="ru-RU" sz="2400" dirty="0"/>
          </a:p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Контекст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400" dirty="0"/>
              <a:t>Общественная жизнь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Результаты: </a:t>
            </a:r>
          </a:p>
          <a:p>
            <a:pPr marL="457200" indent="-457200">
              <a:buNone/>
            </a:pPr>
            <a:r>
              <a:rPr lang="ru-RU" sz="2400" dirty="0" smtClean="0"/>
              <a:t>Вопрос 1: РФ: 89%,  страны ОЭСР: 87%</a:t>
            </a:r>
          </a:p>
          <a:p>
            <a:pPr marL="457200" indent="-457200">
              <a:buNone/>
            </a:pPr>
            <a:r>
              <a:rPr lang="ru-RU" sz="2400" dirty="0" smtClean="0"/>
              <a:t>Вопрос 2: РФ: 72%,  страны ОЭСР: 80%</a:t>
            </a:r>
          </a:p>
          <a:p>
            <a:pPr marL="457200" indent="-457200">
              <a:buNone/>
            </a:pPr>
            <a:r>
              <a:rPr lang="ru-RU" sz="2400" dirty="0" smtClean="0"/>
              <a:t>Вопрос 3: РФ: 72%,  страны ОЭСР: 77%</a:t>
            </a:r>
          </a:p>
          <a:p>
            <a:pPr marL="457200" indent="-457200">
              <a:buNone/>
            </a:pPr>
            <a:endParaRPr lang="ru-RU" sz="2400" dirty="0" smtClean="0"/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541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"/>
            <a:ext cx="7470953" cy="785794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Результаты РФ. Уровни МГ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732" y="785794"/>
            <a:ext cx="8986267" cy="406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857760"/>
            <a:ext cx="8885764" cy="200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29309"/>
            <a:ext cx="5572164" cy="942237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Уровни МГ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54544"/>
            <a:ext cx="8715436" cy="5489165"/>
          </a:xfrm>
        </p:spPr>
        <p:txBody>
          <a:bodyPr>
            <a:normAutofit fontScale="70000" lnSpcReduction="20000"/>
          </a:bodyPr>
          <a:lstStyle/>
          <a:p>
            <a:pPr marL="180000" indent="-180000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6 уровень: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исследование и моделирование сложных проблем</a:t>
            </a:r>
            <a:r>
              <a:rPr lang="ru-RU" dirty="0" smtClean="0"/>
              <a:t>, нетипичные контексты, разные источники, различные формы, новые стратегии, рассуждения, интуиция, выводы и аргументация в письменной форме, рефлексия.</a:t>
            </a:r>
          </a:p>
          <a:p>
            <a:pPr marL="180000" indent="-180000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5 уровень: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модели, сложные проблемы, распознавание ограничений, установление допущений</a:t>
            </a:r>
            <a:r>
              <a:rPr lang="ru-RU" i="1" dirty="0" smtClean="0"/>
              <a:t>, </a:t>
            </a:r>
            <a:r>
              <a:rPr lang="ru-RU" dirty="0" smtClean="0"/>
              <a:t>различные стратегии решения, связанные формы информации, использование формального языка, выводы и размышления, начала рефлексии.</a:t>
            </a:r>
          </a:p>
          <a:p>
            <a:pPr marL="180000" indent="-180000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4 уровень: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четко определенные модели, сложная, но конкретная ситуация, понимание ограничений</a:t>
            </a:r>
            <a:r>
              <a:rPr lang="ru-RU" i="1" dirty="0" smtClean="0"/>
              <a:t>,</a:t>
            </a:r>
            <a:r>
              <a:rPr lang="ru-RU" dirty="0" smtClean="0"/>
              <a:t> рассуждения и ограниченная интуиция в простых ситуациях, интеграция информации из различных форм, своя интерпретация, объяснения и аргументы.</a:t>
            </a:r>
          </a:p>
          <a:p>
            <a:pPr marL="180000" indent="-180000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3 уровень: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простые модели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dirty="0" smtClean="0"/>
              <a:t> четко описанные процедуры, простые методы, различные источники, прямые рассуждения,  элементарная интерпретация, предметные навыки.</a:t>
            </a:r>
          </a:p>
          <a:p>
            <a:pPr marL="180000" indent="-180000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 уровень: </a:t>
            </a:r>
            <a:r>
              <a:rPr lang="ru-RU" dirty="0" smtClean="0"/>
              <a:t>единственный источник, единственная форма представления, стандартные алгоритмы, формулы, действия, методы, прямой вывод, интерпретация полученного результата.</a:t>
            </a:r>
          </a:p>
          <a:p>
            <a:pPr marL="180000" indent="-180000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1 уровень: </a:t>
            </a:r>
            <a:r>
              <a:rPr lang="ru-RU" dirty="0" smtClean="0"/>
              <a:t>знакомые контексты, вся необходимая информация и вопросы в явном виде, прямые указания, стандартные процедуры, очевидные действия.</a:t>
            </a:r>
          </a:p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"/>
            <a:ext cx="7594205" cy="92867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Задания на шкале уровней МГ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2551" y="928670"/>
            <a:ext cx="6182721" cy="57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6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13" y="208109"/>
            <a:ext cx="7886700" cy="101109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Ответ на вопрос о лепешках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0" name="Picture 2" descr="https://www.gotovimnaogne.ru/upload/iblock/336/336923d6424384b68f6b2e63b452b8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7892" y="1696147"/>
            <a:ext cx="5977755" cy="3981185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49774" y="1089891"/>
            <a:ext cx="4829180" cy="59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21196" y="5698836"/>
            <a:ext cx="7476259" cy="1034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 если ошибка в расчетах при планировании экспедиции?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627" y="1"/>
            <a:ext cx="7215238" cy="1318474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«Две шкалы». Вопрос 3.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8 класс. 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10" y="1563525"/>
            <a:ext cx="9015290" cy="423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259" y="1357298"/>
            <a:ext cx="8624236" cy="53033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 балла: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Дан ответ: ДА, приведено обоснование.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Пример обоснования:</a:t>
            </a:r>
          </a:p>
          <a:p>
            <a:pPr>
              <a:buNone/>
            </a:pPr>
            <a:endParaRPr lang="ru-RU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sz="2400" dirty="0" smtClean="0"/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1 балл: </a:t>
            </a:r>
            <a:r>
              <a:rPr lang="ru-RU" sz="2400" dirty="0" smtClean="0"/>
              <a:t>Дан ответ: ДА, обоснование содержит неточности или не носит общего характера (рассмотрен частный случай).</a:t>
            </a:r>
          </a:p>
          <a:p>
            <a:endParaRPr lang="ru-RU" sz="2400" dirty="0" smtClean="0"/>
          </a:p>
          <a:p>
            <a:pPr lvl="0">
              <a:buNone/>
            </a:pPr>
            <a:r>
              <a:rPr lang="ru-RU" sz="1900" b="1" dirty="0" smtClean="0"/>
              <a:t>Область содержания: </a:t>
            </a:r>
            <a:r>
              <a:rPr lang="ru-RU" sz="1900" dirty="0" smtClean="0"/>
              <a:t>Изменение и зависимости. </a:t>
            </a:r>
            <a:r>
              <a:rPr lang="ru-RU" sz="1900" b="1" dirty="0" smtClean="0"/>
              <a:t>Когнитивная деятельность: </a:t>
            </a:r>
            <a:r>
              <a:rPr lang="ru-RU" sz="1900" dirty="0" smtClean="0"/>
              <a:t>Интерпретировать. </a:t>
            </a:r>
            <a:r>
              <a:rPr lang="ru-RU" sz="1900" b="1" dirty="0" smtClean="0"/>
              <a:t>Контекст</a:t>
            </a:r>
            <a:r>
              <a:rPr lang="ru-RU" sz="1900" dirty="0" smtClean="0"/>
              <a:t>: Научная жизнь. </a:t>
            </a:r>
            <a:r>
              <a:rPr lang="ru-RU" sz="1900" b="1" dirty="0" smtClean="0"/>
              <a:t>Уровень сложности</a:t>
            </a:r>
            <a:r>
              <a:rPr lang="ru-RU" sz="1900" dirty="0" smtClean="0"/>
              <a:t>: высокий. </a:t>
            </a:r>
            <a:r>
              <a:rPr lang="ru-RU" sz="1900" b="1" dirty="0" smtClean="0"/>
              <a:t>Объект оценки: </a:t>
            </a:r>
            <a:r>
              <a:rPr lang="ru-RU" sz="1900" dirty="0" smtClean="0"/>
              <a:t>выполнение преобразований выражений, работа с формулой. </a:t>
            </a:r>
            <a:r>
              <a:rPr lang="ru-RU" sz="1900" b="1" dirty="0" smtClean="0"/>
              <a:t>Результат</a:t>
            </a:r>
            <a:r>
              <a:rPr lang="ru-RU" sz="1900" dirty="0" smtClean="0"/>
              <a:t>: 10% (20%).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00166" y="110835"/>
            <a:ext cx="7500990" cy="1311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Пример «Две шкалы».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Вопрос 3. Оценивание</a:t>
            </a:r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82550" cy="222250"/>
          </a:xfrm>
          <a:prstGeom prst="rect">
            <a:avLst/>
          </a:prstGeom>
          <a:noFill/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5992"/>
            <a:ext cx="7899686" cy="108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126" y="0"/>
            <a:ext cx="7536873" cy="1285860"/>
          </a:xfrm>
        </p:spPr>
        <p:txBody>
          <a:bodyPr>
            <a:noAutofit/>
          </a:bodyPr>
          <a:lstStyle/>
          <a:p>
            <a:pPr lvl="0" algn="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«Две шкалы».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Примеры ответов (0 баллов) и уровни освоения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56144"/>
            <a:ext cx="8643998" cy="5601855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</a:rPr>
              <a:t>Уровень 1) Учащийся не распознает математический аспект ситуации.</a:t>
            </a:r>
          </a:p>
          <a:p>
            <a:r>
              <a:rPr lang="ru-RU" sz="4200" dirty="0" smtClean="0"/>
              <a:t>«Да, этому учили в школе»</a:t>
            </a:r>
          </a:p>
          <a:p>
            <a:r>
              <a:rPr lang="ru-RU" sz="4200" dirty="0" smtClean="0"/>
              <a:t>«да правильно потому что школа фаренгейта используется во всем мире»</a:t>
            </a:r>
          </a:p>
          <a:p>
            <a:r>
              <a:rPr lang="ru-RU" sz="4200" dirty="0" smtClean="0"/>
              <a:t>«да, потому что он запомнил правильно»</a:t>
            </a:r>
          </a:p>
          <a:p>
            <a:r>
              <a:rPr lang="ru-RU" sz="4200" dirty="0" smtClean="0"/>
              <a:t>«Дмитрий запомнил правильно, потому что в статье было написано всё подробно»</a:t>
            </a:r>
          </a:p>
          <a:p>
            <a:r>
              <a:rPr lang="ru-RU" sz="4200" dirty="0" smtClean="0"/>
              <a:t>«Он прочитал в интернете и по этому должно быть правильно»</a:t>
            </a:r>
          </a:p>
          <a:p>
            <a:endParaRPr lang="ru-RU" sz="4200" dirty="0" smtClean="0"/>
          </a:p>
          <a:p>
            <a:pPr>
              <a:buFont typeface="Wingdings" pitchFamily="2" charset="2"/>
              <a:buChar char="v"/>
            </a:pPr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</a:rPr>
              <a:t>Уровень 2) Формальное распознавание, учащийся не видит возможностей для преобразования ситуации (формулы):</a:t>
            </a:r>
          </a:p>
          <a:p>
            <a:r>
              <a:rPr lang="ru-RU" sz="4200" dirty="0" smtClean="0"/>
              <a:t>«Нет, чтобы узнать значение по шкале Фаренгейта нужно 1,8 умножить на градус Цельсия и прибавить 32»</a:t>
            </a:r>
          </a:p>
          <a:p>
            <a:r>
              <a:rPr lang="ru-RU" sz="4200" dirty="0" smtClean="0"/>
              <a:t>«Градус </a:t>
            </a:r>
            <a:r>
              <a:rPr lang="ru-RU" sz="4200" dirty="0" err="1" smtClean="0"/>
              <a:t>цельсия</a:t>
            </a:r>
            <a:r>
              <a:rPr lang="ru-RU" sz="4200" dirty="0" smtClean="0"/>
              <a:t> нужно умножить на 1,8, а не на 9. И делить на 5 не нужно»</a:t>
            </a:r>
          </a:p>
          <a:p>
            <a:r>
              <a:rPr lang="ru-RU" sz="4200" dirty="0" smtClean="0"/>
              <a:t>«не верно вот формула °F = 1,8 • °C + 32»</a:t>
            </a:r>
          </a:p>
          <a:p>
            <a:r>
              <a:rPr lang="ru-RU" sz="4200" dirty="0" smtClean="0"/>
              <a:t>«так в формуле ВООБЩЕ другие числа. чтобы перевести в этот градус </a:t>
            </a:r>
            <a:r>
              <a:rPr lang="ru-RU" sz="4200" dirty="0" err="1" smtClean="0"/>
              <a:t>Фарагейта</a:t>
            </a:r>
            <a:r>
              <a:rPr lang="ru-RU" sz="4200" dirty="0" smtClean="0"/>
              <a:t> надо градус Цельсия умножить на 1 целую восемь десятых и приплюснуть 32»</a:t>
            </a:r>
          </a:p>
          <a:p>
            <a:r>
              <a:rPr lang="ru-RU" sz="4200" dirty="0" smtClean="0"/>
              <a:t>«в </a:t>
            </a:r>
            <a:r>
              <a:rPr lang="ru-RU" sz="4200" dirty="0" err="1" smtClean="0"/>
              <a:t>правеле</a:t>
            </a:r>
            <a:r>
              <a:rPr lang="ru-RU" sz="4200" dirty="0" smtClean="0"/>
              <a:t> </a:t>
            </a:r>
            <a:r>
              <a:rPr lang="ru-RU" sz="4200" dirty="0" err="1" smtClean="0"/>
              <a:t>Фаренгента</a:t>
            </a:r>
            <a:r>
              <a:rPr lang="ru-RU" sz="4200" dirty="0" smtClean="0"/>
              <a:t> нет деления, там только умножение и сложение»</a:t>
            </a:r>
          </a:p>
          <a:p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1264" y="1884217"/>
            <a:ext cx="8325852" cy="481496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Уровень 3) Учащийся понимает идею, но не способен выполнить преобразования: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/>
              <a:t>«Правильно, так как если упростить предложенную формулу, то получится формула Димы»</a:t>
            </a:r>
          </a:p>
          <a:p>
            <a:pPr>
              <a:buNone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Уровень 4) Учащийся рассматривает частный случай и не выходит на обобщение:</a:t>
            </a:r>
          </a:p>
          <a:p>
            <a:r>
              <a:rPr lang="ru-RU" sz="2000" dirty="0" smtClean="0"/>
              <a:t>«Я взял случайное число 5 и подставил в формулу данную в таблице и получился ответ 41, затем взял это же число и подставил под формулу Дмитрия и получил такой же ответ»</a:t>
            </a:r>
          </a:p>
          <a:p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00166" y="142851"/>
            <a:ext cx="7429552" cy="1510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fontAlgn="auto">
              <a:spcAft>
                <a:spcPts val="0"/>
              </a:spcAft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Пример «Две шкалы». </a:t>
            </a:r>
          </a:p>
          <a:p>
            <a:pPr lvl="0" algn="r" fontAlgn="auto">
              <a:spcAft>
                <a:spcPts val="0"/>
              </a:spcAft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Примеры ответов (на 1 балл)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и уровни освоения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03926"/>
            <a:ext cx="8572560" cy="545407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Уровень 5) Учащийся способен дать обоснование: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«Прикладники: От частного к общему»:</a:t>
            </a:r>
          </a:p>
          <a:p>
            <a:r>
              <a:rPr lang="ru-RU" sz="2000" dirty="0" smtClean="0"/>
              <a:t>«Если сначала °C×9, а затем разделить на пять, то это будет то же самое, если те же °C умножить на 1,8. Пример: °C=5. °F по формуле таблицы = 1,8×5+32= 9+32=41. А °F по формуле Димы = 5×9:5+32=9+32=41. 41=41. Значит Дима запомнил формулу правильно.»</a:t>
            </a:r>
          </a:p>
          <a:p>
            <a:r>
              <a:rPr lang="ru-RU" sz="2000" dirty="0" smtClean="0"/>
              <a:t>«Ответы получаются абсолютно одинаковыми, просто с другим решением. Подставив любое число, можно получить правильный ответ. Так как 9 разделить на 5 будет 1,8. Просто записаны по-разному. Получается у обеих формул 1,8 умножить на число и сложить 32»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«Математики: Чувство числа»: </a:t>
            </a:r>
          </a:p>
          <a:p>
            <a:r>
              <a:rPr lang="ru-RU" sz="2000" dirty="0" smtClean="0"/>
              <a:t>9:5=1,8</a:t>
            </a:r>
          </a:p>
          <a:p>
            <a:r>
              <a:rPr lang="ru-RU" sz="2000" dirty="0" smtClean="0"/>
              <a:t>1,8=18/10=9/5</a:t>
            </a:r>
          </a:p>
          <a:p>
            <a:r>
              <a:rPr lang="ru-RU" sz="2000" dirty="0" smtClean="0"/>
              <a:t>«Верно так как соответствует табличной формуле (отношение 9 к 5 равно 1,8)»</a:t>
            </a:r>
          </a:p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90254" y="0"/>
            <a:ext cx="7453745" cy="1285860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«Две шкалы». 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Примеры ответов (на 2 балла) и уровни освоения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30959" cy="1533235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Модель задания для формирования и оценки МГ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18684512"/>
              </p:ext>
            </p:extLst>
          </p:nvPr>
        </p:nvGraphicFramePr>
        <p:xfrm>
          <a:off x="254827" y="1533128"/>
          <a:ext cx="8749364" cy="532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488"/>
                <a:gridCol w="3140562"/>
                <a:gridCol w="2910314"/>
              </a:tblGrid>
              <a:tr h="1907417">
                <a:tc rowSpan="2"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Контекст: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Личная жизнь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Образование/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None/>
                      </a:pPr>
                      <a:r>
                        <a:rPr lang="ru-RU" sz="1900" i="1" dirty="0" smtClean="0"/>
                        <a:t>      профессии </a:t>
                      </a:r>
                    </a:p>
                    <a:p>
                      <a:pPr marL="0" indent="-285750">
                        <a:buFont typeface="Arial" pitchFamily="34" charset="0"/>
                        <a:buChar char="•"/>
                      </a:pPr>
                      <a:r>
                        <a:rPr lang="ru-RU" sz="1900" i="1" dirty="0" smtClean="0"/>
                        <a:t>Общественная жизнь </a:t>
                      </a:r>
                    </a:p>
                    <a:p>
                      <a:pPr marL="0" indent="-285750">
                        <a:buFont typeface="Arial" pitchFamily="34" charset="0"/>
                        <a:buChar char="•"/>
                      </a:pPr>
                      <a:r>
                        <a:rPr lang="ru-RU" sz="1900" i="1" dirty="0" smtClean="0"/>
                        <a:t>Научная деятельность </a:t>
                      </a:r>
                      <a:br>
                        <a:rPr lang="ru-RU" sz="1900" i="1" dirty="0" smtClean="0"/>
                      </a:br>
                      <a:endParaRPr lang="ru-RU" sz="19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Когнитивная область: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формулировать</a:t>
                      </a:r>
                      <a:r>
                        <a:rPr lang="ru-RU" sz="19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применять</a:t>
                      </a:r>
                      <a:r>
                        <a:rPr lang="ru-RU" sz="19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интерпретировать</a:t>
                      </a:r>
                      <a:r>
                        <a:rPr lang="en-US" sz="1900" i="1" dirty="0" smtClean="0"/>
                        <a:t>/</a:t>
                      </a:r>
                      <a:r>
                        <a:rPr lang="ru-RU" sz="1900" i="1" dirty="0" smtClean="0"/>
                        <a:t>оценивать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рассуждать</a:t>
                      </a:r>
                      <a:endParaRPr lang="ru-RU" sz="19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Область содержания: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Изменения и зависимости 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Пространство и форма 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Неопределенность и данные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 smtClean="0"/>
                        <a:t>Количество</a:t>
                      </a:r>
                      <a:endParaRPr lang="ru-RU" sz="1900" dirty="0"/>
                    </a:p>
                  </a:txBody>
                  <a:tcPr/>
                </a:tc>
              </a:tr>
              <a:tr h="906023">
                <a:tc vMerge="1">
                  <a:txBody>
                    <a:bodyPr/>
                    <a:lstStyle/>
                    <a:p>
                      <a:endParaRPr lang="ru-RU" sz="1700" dirty="0" smtClean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МАТЕМАТИЧЕСКАЯ ГРАМОТНОСТЬ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Задания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118809" marR="118809" marT="47763" marB="47763"/>
                </a:tc>
              </a:tr>
              <a:tr h="2511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/>
                        <a:t>Основные</a:t>
                      </a:r>
                      <a:r>
                        <a:rPr lang="ru-RU" sz="1900" b="1" baseline="0" dirty="0" smtClean="0"/>
                        <a:t> положения</a:t>
                      </a:r>
                      <a:r>
                        <a:rPr lang="ru-RU" sz="1900" b="1" dirty="0" smtClean="0"/>
                        <a:t>: 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Соответствие</a:t>
                      </a:r>
                      <a:r>
                        <a:rPr lang="ru-RU" sz="1900" baseline="0" dirty="0" smtClean="0"/>
                        <a:t> стандарту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Актуальность мат.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содержания (по классам)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Использование компьютера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Принципы: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 smtClean="0"/>
                        <a:t> Комплексность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 err="1" smtClean="0"/>
                        <a:t>Мотивационность</a:t>
                      </a:r>
                      <a:endParaRPr lang="ru-RU" sz="19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baseline="0" dirty="0" smtClean="0"/>
                        <a:t>Реалистичность</a:t>
                      </a:r>
                      <a:endParaRPr lang="ru-RU" sz="1900" dirty="0" smtClean="0"/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err="1" smtClean="0"/>
                        <a:t>Проблемность</a:t>
                      </a:r>
                      <a:endParaRPr lang="ru-RU" sz="1900" dirty="0" smtClean="0"/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Вариативность способов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</a:rPr>
                        <a:t>Компетентностность</a:t>
                      </a:r>
                      <a:endParaRPr lang="ru-RU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baseline="0" dirty="0" err="1" smtClean="0">
                          <a:solidFill>
                            <a:schemeClr val="tx1"/>
                          </a:solidFill>
                        </a:rPr>
                        <a:t>Уровневость</a:t>
                      </a:r>
                      <a:endParaRPr lang="ru-RU" sz="19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</a:t>
                      </a:r>
                      <a:r>
                        <a:rPr lang="ru-RU" sz="1900" b="1" dirty="0" smtClean="0"/>
                        <a:t>Структура:</a:t>
                      </a:r>
                      <a:r>
                        <a:rPr lang="ru-RU" sz="1900" b="1" baseline="0" dirty="0" smtClean="0"/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Текст-описание – вербальный, графический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Иллюстрации</a:t>
                      </a:r>
                      <a:endParaRPr lang="ru-RU" sz="1900" baseline="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Справочный материал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Вопросы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30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71438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Банк заданий.  Сайт ИСРО РАО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hlinkClick r:id="rId2"/>
              </a:rPr>
              <a:t> </a:t>
            </a:r>
            <a:r>
              <a:rPr lang="ru-RU" sz="3200" dirty="0" smtClean="0">
                <a:hlinkClick r:id="rId2"/>
              </a:rPr>
              <a:t>Математическая грамотность (</a:t>
            </a:r>
            <a:r>
              <a:rPr lang="en-US" sz="3200" dirty="0" smtClean="0">
                <a:hlinkClick r:id="rId2"/>
              </a:rPr>
              <a:t>instrao.ru)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14282" y="1714488"/>
            <a:ext cx="8728113" cy="49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000084"/>
            <a:ext cx="474667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85918" y="0"/>
            <a:ext cx="71438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Банк заданий.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Пример задания. 8 </a:t>
            </a: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кл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«Пособие на ребенка»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857364"/>
            <a:ext cx="4468479" cy="164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57628"/>
            <a:ext cx="4468822" cy="173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6692"/>
            <a:ext cx="6585107" cy="668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785918" y="147782"/>
            <a:ext cx="7358082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Банк заданий.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8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кл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.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Пример задания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«Пособие на ребенка»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282" y="1440873"/>
            <a:ext cx="6945873" cy="507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785918" y="-1"/>
            <a:ext cx="7215238" cy="19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Банк заданий. 8 </a:t>
            </a: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кл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.</a:t>
            </a:r>
          </a:p>
          <a:p>
            <a:pPr lvl="0" algn="r" eaLnBrk="0" hangingPunct="0">
              <a:defRPr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задания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«Пособие на ребенка»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41746"/>
            <a:ext cx="8082014" cy="1256146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Ответим на вопрос: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8" y="1468582"/>
            <a:ext cx="8062763" cy="524656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Как оценивают математическую грамотность в исследовании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PISA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ru-RU" dirty="0" smtClean="0"/>
              <a:t>Что такое «математическая грамотность»</a:t>
            </a:r>
            <a:endParaRPr lang="en-US" dirty="0" smtClean="0"/>
          </a:p>
          <a:p>
            <a:r>
              <a:rPr lang="ru-RU" dirty="0" smtClean="0"/>
              <a:t>Какова структура оценки </a:t>
            </a:r>
          </a:p>
          <a:p>
            <a:r>
              <a:rPr lang="ru-RU" dirty="0" smtClean="0"/>
              <a:t>Какие задания используются</a:t>
            </a:r>
          </a:p>
          <a:p>
            <a:r>
              <a:rPr lang="ru-RU" dirty="0" smtClean="0"/>
              <a:t>Уровни математической грамотности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Какие проблемы связаны с формированием математической грамотности в основной школе?</a:t>
            </a:r>
          </a:p>
          <a:p>
            <a:endParaRPr lang="ru-RU" dirty="0" smtClean="0"/>
          </a:p>
          <a:p>
            <a:endParaRPr lang="ru-RU" sz="3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97891" y="0"/>
            <a:ext cx="7331828" cy="1311564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/>
              <a:t>Функциональная грамотность: </a:t>
            </a:r>
            <a:br>
              <a:rPr lang="ru-RU" sz="3600" dirty="0" smtClean="0"/>
            </a:br>
            <a:r>
              <a:rPr lang="ru-RU" sz="3600" dirty="0" smtClean="0"/>
              <a:t>Что отличает обучение в странах-лидерах?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8643998" cy="564357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Фокус не на деятельности учителя по представлению нового материала, а на стимулировании 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самостоятельной учебной деятельности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smtClean="0"/>
              <a:t>ученика. Важно, что делают дети, а не учитель.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Обучение через деятельность</a:t>
            </a:r>
            <a:r>
              <a:rPr lang="ru-RU" sz="2200" b="1" i="1" dirty="0" smtClean="0"/>
              <a:t>: </a:t>
            </a:r>
            <a:r>
              <a:rPr lang="ru-RU" sz="2200" dirty="0" smtClean="0"/>
              <a:t>активный ученик - уточняет задачу, ищет информацию, представляет результат, формулирует критерии оценки,  вместе с учителем оценивает успешность выполнения</a:t>
            </a:r>
          </a:p>
          <a:p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Мотивирующая образовательная среда</a:t>
            </a:r>
          </a:p>
          <a:p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Персонализированное обучение: </a:t>
            </a:r>
            <a:r>
              <a:rPr lang="ru-RU" sz="2200" dirty="0" smtClean="0">
                <a:solidFill>
                  <a:schemeClr val="tx2"/>
                </a:solidFill>
              </a:rPr>
              <a:t>у</a:t>
            </a:r>
            <a:r>
              <a:rPr lang="ru-RU" sz="2200" dirty="0" smtClean="0"/>
              <a:t>чебные задачи </a:t>
            </a:r>
            <a:r>
              <a:rPr lang="ru-RU" sz="2200" dirty="0" err="1" smtClean="0"/>
              <a:t>релевантны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опыту</a:t>
            </a:r>
            <a:r>
              <a:rPr lang="ru-RU" sz="2200" dirty="0" smtClean="0">
                <a:solidFill>
                  <a:schemeClr val="tx2"/>
                </a:solidFill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ученика</a:t>
            </a:r>
            <a:r>
              <a:rPr lang="ru-RU" sz="2200" dirty="0" smtClean="0"/>
              <a:t>, актуальны для него</a:t>
            </a:r>
          </a:p>
          <a:p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Проектное обучение: </a:t>
            </a:r>
            <a:r>
              <a:rPr lang="ru-RU" sz="2200" dirty="0" err="1" smtClean="0"/>
              <a:t>межпредметные</a:t>
            </a:r>
            <a:r>
              <a:rPr lang="ru-RU" sz="2200" dirty="0" smtClean="0"/>
              <a:t> групповые проекты различной продолжительности, в том числе в связке с реальными задачами своего сообщества</a:t>
            </a:r>
          </a:p>
          <a:p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Обучение через исследование</a:t>
            </a:r>
            <a:r>
              <a:rPr lang="ru-RU" sz="2200" b="1" i="1" dirty="0" smtClean="0"/>
              <a:t>: </a:t>
            </a:r>
            <a:r>
              <a:rPr lang="ru-RU" sz="2200" dirty="0" smtClean="0"/>
              <a:t>развитие познавательной сферы</a:t>
            </a:r>
          </a:p>
          <a:p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</a:rPr>
              <a:t>Оценивание для обучения: </a:t>
            </a:r>
            <a:r>
              <a:rPr lang="ru-RU" sz="2200" dirty="0" smtClean="0"/>
              <a:t>выполняет функцию обратной связи – показывает сильные и слабые результаты, главное - ближайшие и долговременные учебные цели, а не фиксация неудач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000924" cy="1000108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Что важно для формирования математической грамотности?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358246" cy="5572164"/>
          </a:xfrm>
        </p:spPr>
        <p:txBody>
          <a:bodyPr>
            <a:normAutofit fontScale="85000" lnSpcReduction="10000"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Системность</a:t>
            </a:r>
            <a:r>
              <a:rPr lang="ru-RU" sz="2400" dirty="0" smtClean="0"/>
              <a:t> формируемых математических знаний, необходимость теоретической базы: без знаний нет применения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Ф</a:t>
            </a:r>
            <a:r>
              <a:rPr lang="ru-RU" sz="2400" dirty="0" smtClean="0"/>
              <a:t>ормировать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готовность </a:t>
            </a:r>
            <a:r>
              <a:rPr lang="ru-RU" sz="2400" dirty="0" smtClean="0"/>
              <a:t>к взаимодействию с математической стороной окружающего мира: через опыт и погружение в реальные ситуации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У</a:t>
            </a:r>
            <a:r>
              <a:rPr lang="ru-RU" sz="2400" dirty="0" smtClean="0"/>
              <a:t>чить математическому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моделированию</a:t>
            </a:r>
            <a:r>
              <a:rPr lang="ru-RU" sz="2400" dirty="0" smtClean="0"/>
              <a:t> реальных ситуаций и переносить способы решения учебных задач на реальные, создавать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опыт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поиска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/>
              <a:t>путей решения жизненных задач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Р</a:t>
            </a:r>
            <a:r>
              <a:rPr lang="ru-RU" sz="2400" dirty="0" smtClean="0"/>
              <a:t>азвивать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когнитивную сферу</a:t>
            </a:r>
            <a:r>
              <a:rPr lang="ru-RU" sz="2400" dirty="0" smtClean="0"/>
              <a:t>, учить познавать окружающий мир, задаваться вопросами, рассуждать , анализировать, искать закономерности, искать разные способы решения задачи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Ф</a:t>
            </a:r>
            <a:r>
              <a:rPr lang="ru-RU" sz="2400" dirty="0" smtClean="0"/>
              <a:t>ормировать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компетенции</a:t>
            </a:r>
            <a:r>
              <a:rPr lang="ru-RU" sz="2400" dirty="0" smtClean="0">
                <a:solidFill>
                  <a:srgbClr val="7030A0"/>
                </a:solidFill>
              </a:rPr>
              <a:t>: </a:t>
            </a:r>
            <a:r>
              <a:rPr lang="ru-RU" sz="2400" i="1" dirty="0" smtClean="0"/>
              <a:t>читательскую</a:t>
            </a:r>
            <a:r>
              <a:rPr lang="ru-RU" sz="2400" dirty="0" smtClean="0"/>
              <a:t> (понять условие), </a:t>
            </a:r>
            <a:r>
              <a:rPr lang="ru-RU" sz="2400" i="1" dirty="0" smtClean="0"/>
              <a:t>коммуникативную</a:t>
            </a:r>
            <a:r>
              <a:rPr lang="ru-RU" sz="2400" dirty="0" smtClean="0"/>
              <a:t> (сформулировать полученный результат в речевой форме),</a:t>
            </a:r>
            <a:r>
              <a:rPr lang="ru-RU" sz="2400" i="1" dirty="0" smtClean="0"/>
              <a:t> информационную </a:t>
            </a:r>
            <a:r>
              <a:rPr lang="ru-RU" sz="2400" dirty="0" smtClean="0"/>
              <a:t>(распознать неверную диаграмму), </a:t>
            </a:r>
            <a:r>
              <a:rPr lang="ru-RU" sz="2400" i="1" dirty="0" smtClean="0"/>
              <a:t>социальную</a:t>
            </a:r>
            <a:r>
              <a:rPr lang="ru-RU" sz="2400" dirty="0" smtClean="0"/>
              <a:t> (сформулировать результат или утверждение в терминах и понятиях соответствующей сюжету социальной сферы) 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Р</a:t>
            </a:r>
            <a:r>
              <a:rPr lang="ru-RU" sz="2400" dirty="0" smtClean="0"/>
              <a:t>азвивать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регулятивную</a:t>
            </a:r>
            <a:r>
              <a:rPr lang="ru-RU" sz="2400" dirty="0" smtClean="0"/>
              <a:t> сферы: учить планировать деятельность, конструировать алгоритмы (вычисления, построения и пр.)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Развивать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рефлексию</a:t>
            </a:r>
            <a:r>
              <a:rPr lang="ru-RU" sz="2400" dirty="0" smtClean="0"/>
              <a:t>: контролировать процесс и результат, выполнять проверку на соответствие исходным данным и правдоподобие, коррекцию и оценку результата деятельности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ru-RU" sz="2400" dirty="0" smtClean="0"/>
          </a:p>
          <a:p>
            <a:pPr lvl="0">
              <a:spcBef>
                <a:spcPts val="0"/>
              </a:spcBef>
            </a:pPr>
            <a:endParaRPr lang="ru-RU" sz="2200" dirty="0" smtClean="0"/>
          </a:p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57224" cy="99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6;p60"/>
          <p:cNvSpPr txBox="1">
            <a:spLocks/>
          </p:cNvSpPr>
          <p:nvPr/>
        </p:nvSpPr>
        <p:spPr>
          <a:xfrm>
            <a:off x="357158" y="3214686"/>
            <a:ext cx="8572560" cy="32861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363600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Введение новых заданий, основанных на реальных ситуациях</a:t>
            </a:r>
          </a:p>
          <a:p>
            <a:pPr marL="457200" marR="0" lvl="0" indent="-412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Используем реальные ситуации, чтобы учить распознавать математику и моделировать ситуацию на языке математики</a:t>
            </a:r>
            <a:r>
              <a:rPr lang="ru-RU" sz="2400" dirty="0" smtClean="0"/>
              <a:t>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900"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Google Shape;758;p60"/>
          <p:cNvSpPr txBox="1">
            <a:spLocks/>
          </p:cNvSpPr>
          <p:nvPr/>
        </p:nvSpPr>
        <p:spPr>
          <a:xfrm>
            <a:off x="1857356" y="0"/>
            <a:ext cx="6929486" cy="14287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4800"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РФ: Направления формирования математической грамотности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766;p60"/>
          <p:cNvSpPr txBox="1">
            <a:spLocks/>
          </p:cNvSpPr>
          <p:nvPr/>
        </p:nvSpPr>
        <p:spPr>
          <a:xfrm>
            <a:off x="369455" y="1142984"/>
            <a:ext cx="7845883" cy="228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3600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Реализация ФГОС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Примерной рабочей программы</a:t>
            </a:r>
          </a:p>
          <a:p>
            <a:pPr lv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900"/>
              <a:defRPr/>
            </a:pPr>
            <a:r>
              <a:rPr lang="ru-RU" sz="2400" dirty="0" smtClean="0">
                <a:hlinkClick r:id="rId2"/>
              </a:rPr>
              <a:t>Примерные рабочие программы (</a:t>
            </a:r>
            <a:r>
              <a:rPr lang="en-US" sz="2400" dirty="0" smtClean="0">
                <a:hlinkClick r:id="rId2"/>
              </a:rPr>
              <a:t>edsoo.ru)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184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Предметные результаты обучения</a:t>
            </a:r>
          </a:p>
          <a:p>
            <a:pPr marL="0" marR="0" lvl="0" indent="-184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Метапредметные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результаты обучения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8963" y="1007618"/>
            <a:ext cx="4468479" cy="164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0280" y="1901103"/>
            <a:ext cx="4495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436019" y="1000084"/>
            <a:ext cx="474667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85918" y="0"/>
            <a:ext cx="7143800" cy="109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Банк заданий. Пример задания. 8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ru-RU" sz="3200" dirty="0" smtClean="0">
                <a:latin typeface="+mj-lt"/>
                <a:ea typeface="+mj-ea"/>
                <a:cs typeface="+mj-cs"/>
              </a:rPr>
              <a:t>«Пособие на ребенка»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7"/>
          <p:cNvSpPr txBox="1">
            <a:spLocks/>
          </p:cNvSpPr>
          <p:nvPr/>
        </p:nvSpPr>
        <p:spPr>
          <a:xfrm>
            <a:off x="4294909" y="2586183"/>
            <a:ext cx="4719782" cy="2521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Действия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ученика:</a:t>
            </a:r>
          </a:p>
          <a:p>
            <a:pPr marL="228600" indent="-2286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Действия с рациональными числами, округление, сравнение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Работа с текстом: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екстовая информация и числовые данные, вербальное правило, таблица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Метапредметные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планировать решение, действовать по алгоритму,  конструировать  пример, анализировать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7"/>
          <p:cNvSpPr txBox="1">
            <a:spLocks/>
          </p:cNvSpPr>
          <p:nvPr/>
        </p:nvSpPr>
        <p:spPr>
          <a:xfrm>
            <a:off x="4350327" y="5107708"/>
            <a:ext cx="4793673" cy="1750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Потенциал задания: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Пролонгация числовой линии в 7-9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., калькулятор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Финансовая грамотность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Статистика, реальные данные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Персонализация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сюжета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714620"/>
            <a:ext cx="8001056" cy="3286147"/>
          </a:xfrm>
        </p:spPr>
        <p:txBody>
          <a:bodyPr>
            <a:normAutofit/>
          </a:bodyPr>
          <a:lstStyle/>
          <a:p>
            <a:r>
              <a:rPr lang="ru-RU" dirty="0" smtClean="0"/>
              <a:t>При изучении каких тем программы по математике могут использоваться задания открытого банка </a:t>
            </a:r>
            <a:r>
              <a:rPr lang="ru-RU" dirty="0" smtClean="0">
                <a:hlinkClick r:id="rId2"/>
              </a:rPr>
              <a:t>Математическая грамотность (</a:t>
            </a:r>
            <a:r>
              <a:rPr lang="en-US" dirty="0" smtClean="0">
                <a:hlinkClick r:id="rId2"/>
              </a:rPr>
              <a:t>instrao.ru)</a:t>
            </a:r>
            <a:r>
              <a:rPr lang="ru-RU" dirty="0" smtClean="0"/>
              <a:t>? (Можно рекомендовать составить таблицу, указав курс и тему.)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142984"/>
            <a:ext cx="8229600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Обсудите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 учителями!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4400" noProof="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методобъединения</a:t>
            </a:r>
            <a:r>
              <a:rPr lang="ru-RU" sz="4400" noProof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358114" cy="1214422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Стратегии обучения: рекомендации от </a:t>
            </a:r>
            <a:r>
              <a:rPr lang="en-US" sz="3200" dirty="0" smtClean="0"/>
              <a:t>PISA</a:t>
            </a:r>
            <a:r>
              <a:rPr lang="ru-RU" sz="3200" dirty="0" smtClean="0"/>
              <a:t>  учителям математики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8858280" cy="5643578"/>
          </a:xfrm>
        </p:spPr>
        <p:txBody>
          <a:bodyPr/>
          <a:lstStyle/>
          <a:p>
            <a:pPr lvl="0"/>
            <a:r>
              <a:rPr lang="ru-RU" sz="2200" dirty="0" smtClean="0"/>
              <a:t>Обеспечить сочетание стратегий обучения, ориентированных на учителя и учащихся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учите и давайте учиться самостоятельно</a:t>
            </a:r>
            <a:r>
              <a:rPr lang="ru-RU" sz="2200" dirty="0" smtClean="0"/>
              <a:t>)</a:t>
            </a:r>
            <a:endParaRPr lang="en-GB" sz="2200" dirty="0" smtClean="0"/>
          </a:p>
          <a:p>
            <a:r>
              <a:rPr lang="ru-RU" sz="2200" dirty="0" smtClean="0"/>
              <a:t>Используйте стратегии, развивающие когнитивные навыки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учите думать каждого</a:t>
            </a:r>
            <a:r>
              <a:rPr lang="ru-RU" sz="2200" dirty="0" smtClean="0"/>
              <a:t>)</a:t>
            </a:r>
            <a:endParaRPr lang="en-GB" sz="2200" dirty="0" smtClean="0"/>
          </a:p>
          <a:p>
            <a:pPr lvl="0"/>
            <a:r>
              <a:rPr lang="ru-RU" sz="2200" dirty="0" smtClean="0"/>
              <a:t>Сочетайте стратегии обучения, основанные на запоминании, с другими стратегиями</a:t>
            </a:r>
          </a:p>
          <a:p>
            <a:r>
              <a:rPr lang="ru-RU" sz="2200" dirty="0" smtClean="0"/>
              <a:t>Подчеркните важность использования стратегий понимания и системности для решения сложных задач. </a:t>
            </a:r>
          </a:p>
          <a:p>
            <a:r>
              <a:rPr lang="ru-RU" sz="2200" dirty="0" smtClean="0"/>
              <a:t>Оценивайте так, чтобы стимулировать более глубокое изучение. Используйте для контроля разные стратегии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формирующего, </a:t>
            </a:r>
            <a:r>
              <a:rPr lang="ru-RU" sz="2200" i="1" dirty="0" err="1" smtClean="0">
                <a:solidFill>
                  <a:schemeClr val="accent1">
                    <a:lumMod val="50000"/>
                  </a:schemeClr>
                </a:solidFill>
              </a:rPr>
              <a:t>критериального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 оценивания</a:t>
            </a:r>
            <a:r>
              <a:rPr lang="ru-RU" sz="2200" dirty="0" smtClean="0"/>
              <a:t>)</a:t>
            </a:r>
          </a:p>
          <a:p>
            <a:pPr lvl="0"/>
            <a:r>
              <a:rPr lang="ru-RU" sz="2200" dirty="0" smtClean="0"/>
              <a:t>Обращайте внимание, как учатся учащиеся. Поощряйте их размышлять над тем, как они учатся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учите учиться</a:t>
            </a:r>
            <a:r>
              <a:rPr lang="ru-RU" sz="2200" dirty="0" smtClean="0"/>
              <a:t>)</a:t>
            </a:r>
          </a:p>
          <a:p>
            <a:pPr lvl="0"/>
            <a:r>
              <a:rPr lang="ru-RU" sz="2200" dirty="0" smtClean="0"/>
              <a:t>Позволяйте ситуации самой направлять стратегии обучения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подстраивайтесь под ситуацию</a:t>
            </a:r>
            <a:r>
              <a:rPr lang="ru-RU" sz="2200" dirty="0" smtClean="0"/>
              <a:t>)</a:t>
            </a:r>
          </a:p>
          <a:p>
            <a:pPr lvl="0"/>
            <a:endParaRPr lang="ru-RU" sz="2200" dirty="0" smtClean="0"/>
          </a:p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1274786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Учебное пособие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400" b="1" dirty="0" smtClean="0"/>
              <a:t>«Математическая грамотность. Сборник эталонных заданий»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5357850" cy="5214974"/>
          </a:xfrm>
        </p:spPr>
        <p:txBody>
          <a:bodyPr>
            <a:normAutofit lnSpcReduction="10000"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Учить, а не натаскивать!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Комплексность: </a:t>
            </a:r>
            <a:r>
              <a:rPr lang="ru-RU" sz="2200" dirty="0" smtClean="0"/>
              <a:t>предметные навыки, виды когнитивной деятельности, разные вопросы и решения, возможные ошибки, интерпретация результатов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Самоконтроль и самопроверка: </a:t>
            </a:r>
            <a:r>
              <a:rPr lang="ru-RU" sz="2200" dirty="0" smtClean="0"/>
              <a:t>ответы и решения, критерии оценивания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Обратная связь. </a:t>
            </a:r>
            <a:r>
              <a:rPr lang="ru-RU" sz="2200" dirty="0" smtClean="0"/>
              <a:t>Динамика результатов: стартовые задания – обучающие – итоговые </a:t>
            </a:r>
          </a:p>
          <a:p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</a:rPr>
              <a:t>Метапредметность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2200" dirty="0" smtClean="0"/>
              <a:t>смысловое чтение, работа с информацией, критическое мышление, работа с утверждениями</a:t>
            </a:r>
          </a:p>
          <a:p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</a:rPr>
              <a:t>Креативность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Вариативность </a:t>
            </a:r>
            <a:r>
              <a:rPr lang="ru-RU" sz="2200" dirty="0" smtClean="0"/>
              <a:t>использования </a:t>
            </a:r>
          </a:p>
          <a:p>
            <a:endParaRPr lang="ru-RU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786058"/>
            <a:ext cx="2914298" cy="385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714488"/>
            <a:ext cx="3000396" cy="396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571744"/>
            <a:ext cx="2914298" cy="385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1209" y="214290"/>
            <a:ext cx="5807072" cy="1000132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3600" dirty="0" smtClean="0"/>
              <a:t>Фрагменты пособия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dirty="0" smtClean="0">
                <a:solidFill>
                  <a:srgbClr val="1155CC"/>
                </a:solidFill>
                <a:latin typeface="Arial" pitchFamily="34" charset="0"/>
                <a:cs typeface="Arial" pitchFamily="34" charset="0"/>
                <a:hlinkClick r:id="rId3"/>
              </a:rPr>
              <a:t>https://shop.prosv.ru/funkcionalnaya-gramotnost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3027426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44" y="962528"/>
            <a:ext cx="5143536" cy="56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14290"/>
            <a:ext cx="2155741" cy="4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766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14290"/>
            <a:ext cx="5857916" cy="1071570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Фрагменты пособия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«Математическая грамотность. </a:t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Сборник эталонных заданий»</a:t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280" y="1142985"/>
            <a:ext cx="279776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228648"/>
            <a:ext cx="2694695" cy="34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4358" y="1142985"/>
            <a:ext cx="275793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1105" y="3321062"/>
            <a:ext cx="2622517" cy="339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42851"/>
            <a:ext cx="2714644" cy="50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736"/>
            <a:ext cx="4680636" cy="493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929066"/>
            <a:ext cx="4623597" cy="281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86183" y="279133"/>
            <a:ext cx="5126812" cy="12127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307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4908" y="214290"/>
            <a:ext cx="7174809" cy="1214445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Что такое «математическая грамотность»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4892" y="1643050"/>
            <a:ext cx="8213387" cy="49310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«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Математическая грамотность </a:t>
            </a:r>
            <a:r>
              <a:rPr lang="ru-RU" sz="2400" dirty="0" smtClean="0"/>
              <a:t>– это способность индивидуума проводить математические рассуждения  и формулировать, применять, интерпретировать математику для решения проблем в разнообразных контекстах реального мира. </a:t>
            </a:r>
          </a:p>
          <a:p>
            <a:pPr>
              <a:buNone/>
            </a:pPr>
            <a:r>
              <a:rPr lang="ru-RU" sz="2400" dirty="0" smtClean="0"/>
              <a:t>Она включает использование математических понятий, процедур, фактов и инструментов, чтобы описать, объяснить и предсказать явления. </a:t>
            </a:r>
          </a:p>
          <a:p>
            <a:pPr>
              <a:buNone/>
            </a:pPr>
            <a:r>
              <a:rPr lang="ru-RU" sz="2400" dirty="0" smtClean="0"/>
              <a:t>Она помогает людям понять роль математики в мире, высказывать хорошо обоснованные суждения и принимать решения, которые необходимы конструктивному, активному и размышляющему гражданину.»</a:t>
            </a:r>
            <a:endParaRPr lang="ru-RU" sz="24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29123" y="0"/>
            <a:ext cx="4589749" cy="133791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Фрагменты пособия</a:t>
            </a:r>
            <a:br>
              <a:rPr lang="ru-RU" dirty="0" smtClean="0"/>
            </a:br>
            <a:r>
              <a:rPr lang="ru-RU" sz="2000" dirty="0" smtClean="0"/>
              <a:t>«Математическая грамотность. </a:t>
            </a:r>
            <a:br>
              <a:rPr lang="ru-RU" sz="2000" dirty="0" smtClean="0"/>
            </a:br>
            <a:r>
              <a:rPr lang="ru-RU" sz="2000" dirty="0" smtClean="0"/>
              <a:t>Сборник эталонных заданий»</a:t>
            </a:r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71480"/>
            <a:ext cx="3457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158" y="1142984"/>
            <a:ext cx="520314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4143380"/>
            <a:ext cx="5534014" cy="248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628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19" y="5295901"/>
            <a:ext cx="668707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5808"/>
            <a:ext cx="4966527" cy="9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466122" y="163630"/>
            <a:ext cx="4543125" cy="1212783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Фрагменты пособия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«Математическая грамотность. </a:t>
            </a:r>
            <a:br>
              <a:rPr lang="ru-RU" sz="1800" dirty="0" smtClean="0"/>
            </a:br>
            <a:r>
              <a:rPr lang="ru-RU" sz="1800" dirty="0" smtClean="0"/>
              <a:t>Сборник эталонных заданий»</a:t>
            </a:r>
            <a:endParaRPr lang="ru-RU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29" y="1295950"/>
            <a:ext cx="4867790" cy="29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1" y="2350415"/>
            <a:ext cx="5162550" cy="105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0320" y="3443289"/>
            <a:ext cx="4213680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216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29123" y="0"/>
            <a:ext cx="4589749" cy="133791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Фрагменты пособия</a:t>
            </a:r>
            <a:br>
              <a:rPr lang="ru-RU" dirty="0" smtClean="0"/>
            </a:br>
            <a:r>
              <a:rPr lang="ru-RU" sz="2000" dirty="0" smtClean="0"/>
              <a:t>«Математическая грамотность. </a:t>
            </a:r>
            <a:br>
              <a:rPr lang="ru-RU" sz="2000" dirty="0" smtClean="0"/>
            </a:br>
            <a:r>
              <a:rPr lang="ru-RU" sz="2000" dirty="0" smtClean="0"/>
              <a:t>Сборник эталонных заданий»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4276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6133548" cy="356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5416" y="4632127"/>
            <a:ext cx="5628584" cy="222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628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00364" y="0"/>
            <a:ext cx="6000791" cy="1491917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Фрагменты пособия</a:t>
            </a:r>
            <a:br>
              <a:rPr lang="ru-RU" sz="3200" dirty="0" smtClean="0"/>
            </a:br>
            <a:r>
              <a:rPr lang="ru-RU" sz="2000" dirty="0" smtClean="0"/>
              <a:t>«Математическая грамотность. Сборник эталонных заданий»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142984"/>
            <a:ext cx="5696336" cy="553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15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6249" y="0"/>
            <a:ext cx="4714908" cy="1491917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Фрагменты пособия</a:t>
            </a:r>
            <a:br>
              <a:rPr lang="ru-RU" sz="3200" dirty="0" smtClean="0"/>
            </a:br>
            <a:r>
              <a:rPr lang="ru-RU" sz="2000" dirty="0" smtClean="0"/>
              <a:t>«Математическая грамотность. Сборник эталонных заданий»</a:t>
            </a:r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785794"/>
            <a:ext cx="35528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714488"/>
            <a:ext cx="75342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71945" y="3977336"/>
            <a:ext cx="7463479" cy="124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8132" y="5371270"/>
            <a:ext cx="8089323" cy="12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15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5858538" cy="59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69869" y="142853"/>
            <a:ext cx="4543125" cy="1214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555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43307" y="142853"/>
            <a:ext cx="5269688" cy="1349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36"/>
            <a:ext cx="491571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429000"/>
            <a:ext cx="4146434" cy="220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571480"/>
            <a:ext cx="3429024" cy="53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108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5" y="142853"/>
            <a:ext cx="4841060" cy="1349064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Фрагменты пособия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«Математическая грамотность. </a:t>
            </a:r>
            <a:br>
              <a:rPr lang="ru-RU" sz="2000" dirty="0" smtClean="0"/>
            </a:br>
            <a:r>
              <a:rPr lang="ru-RU" sz="2000" dirty="0" smtClean="0"/>
              <a:t>Сборник эталонных заданий»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38862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8350591" cy="228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8356780" cy="241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44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8586" y="4143380"/>
            <a:ext cx="5405414" cy="255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71935" y="142853"/>
            <a:ext cx="4841060" cy="1349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42852"/>
            <a:ext cx="41719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285859"/>
            <a:ext cx="4643470" cy="339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690" y="0"/>
            <a:ext cx="6871855" cy="1690690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Проблемы формирования МГ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49" y="1579418"/>
            <a:ext cx="8173605" cy="512618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Учителя не видят разницы между предметными результатами и функциональной грамотностью, однако, предметный уровень высокий (</a:t>
            </a:r>
            <a:r>
              <a:rPr lang="en-US" dirty="0" smtClean="0"/>
              <a:t>TIMSS</a:t>
            </a:r>
            <a:r>
              <a:rPr lang="ru-RU" dirty="0" smtClean="0"/>
              <a:t>), а функциональный средний</a:t>
            </a:r>
            <a:r>
              <a:rPr lang="en-US" dirty="0" smtClean="0"/>
              <a:t> (PISA)</a:t>
            </a:r>
          </a:p>
          <a:p>
            <a:r>
              <a:rPr lang="ru-RU" dirty="0" smtClean="0"/>
              <a:t>Недостаточная мотивация учителей</a:t>
            </a:r>
            <a:r>
              <a:rPr lang="en-US" dirty="0" smtClean="0"/>
              <a:t> (</a:t>
            </a:r>
            <a:r>
              <a:rPr lang="ru-RU" dirty="0" smtClean="0"/>
              <a:t>например, в силу перегрузки, акцента на экзамены и пр.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Многообразие подходов дезориентирует учителя</a:t>
            </a:r>
          </a:p>
          <a:p>
            <a:r>
              <a:rPr lang="ru-RU" dirty="0" smtClean="0"/>
              <a:t>Отсутствие комплексных заданий  (открытый банк)</a:t>
            </a:r>
          </a:p>
          <a:p>
            <a:r>
              <a:rPr lang="ru-RU" dirty="0" smtClean="0"/>
              <a:t>Отсутствие методики и опыта учителей</a:t>
            </a:r>
          </a:p>
          <a:p>
            <a:r>
              <a:rPr lang="ru-RU" dirty="0" err="1" smtClean="0"/>
              <a:t>Несформированность</a:t>
            </a:r>
            <a:r>
              <a:rPr lang="ru-RU" dirty="0" smtClean="0"/>
              <a:t> минимально необходимых предметных навыков у учащихся</a:t>
            </a:r>
          </a:p>
          <a:p>
            <a:r>
              <a:rPr lang="ru-RU" dirty="0" err="1" smtClean="0"/>
              <a:t>Несформированность</a:t>
            </a:r>
            <a:r>
              <a:rPr lang="ru-RU" dirty="0" smtClean="0"/>
              <a:t> у учащихся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навыков (смысловое чтение, логические, регулятивные, работы с информацией и пр.)</a:t>
            </a:r>
          </a:p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231" y="1608560"/>
            <a:ext cx="8031368" cy="497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8727" y="142852"/>
            <a:ext cx="7195127" cy="1205657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Механизм математической грамотности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86116" y="3786190"/>
            <a:ext cx="2286016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786314" y="4643446"/>
            <a:ext cx="332823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4000496" y="3286124"/>
            <a:ext cx="28575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072066" y="3857628"/>
            <a:ext cx="1500198" cy="285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857356" y="3929066"/>
            <a:ext cx="178595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00430" y="4143380"/>
            <a:ext cx="245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Рассуждать</a:t>
            </a:r>
            <a:endParaRPr lang="ru-RU" sz="2400" b="1" i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risa\Downloads\20220721_084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73" y="1517816"/>
            <a:ext cx="7527637" cy="3562186"/>
          </a:xfrm>
          <a:prstGeom prst="rect">
            <a:avLst/>
          </a:prstGeom>
          <a:noFill/>
        </p:spPr>
      </p:pic>
      <p:pic>
        <p:nvPicPr>
          <p:cNvPr id="9" name="Picture 4" descr="C:\Документы\Мама\Пиза\Мягкий мониторинг\ВЫступления\Киргизия\20220723_083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019" y="1970046"/>
            <a:ext cx="2382982" cy="5035736"/>
          </a:xfrm>
          <a:prstGeom prst="rect">
            <a:avLst/>
          </a:prstGeom>
          <a:noFill/>
        </p:spPr>
      </p:pic>
      <p:pic>
        <p:nvPicPr>
          <p:cNvPr id="8" name="Picture 3" descr="C:\Документы\Мама\Пиза\Мягкий мониторинг\ВЫступления\Киргизия\20220721_172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7574" y="304800"/>
            <a:ext cx="5523694" cy="261389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Larisa\Downloads\20220721_083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67854" y="4243065"/>
            <a:ext cx="5911272" cy="2797298"/>
          </a:xfrm>
          <a:prstGeom prst="rect">
            <a:avLst/>
          </a:prstGeom>
          <a:noFill/>
        </p:spPr>
      </p:pic>
      <p:pic>
        <p:nvPicPr>
          <p:cNvPr id="10" name="Picture 6" descr="C:\Users\Larisa\Downloads\20220718_124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81336" y="-267855"/>
            <a:ext cx="5972618" cy="282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1785927"/>
            <a:ext cx="6858048" cy="278608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Спасибо за внимание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Время задавать вопросы.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43240" y="5312813"/>
            <a:ext cx="5445575" cy="12332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Лариса Олеговна Рослова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roslova.math@yandex.ru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24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0166" y="0"/>
            <a:ext cx="7358114" cy="1681018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Структура оценки математической грамотности 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8758" y="1791855"/>
            <a:ext cx="8605860" cy="4859201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Контекст</a:t>
            </a:r>
            <a:r>
              <a:rPr lang="ru-RU" sz="2400" b="1" dirty="0" smtClean="0"/>
              <a:t>,  </a:t>
            </a:r>
            <a:r>
              <a:rPr lang="ru-RU" sz="2400" dirty="0" smtClean="0"/>
              <a:t>в котором представлена проблема:</a:t>
            </a:r>
          </a:p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Личная жизнь;   Образование/профессиональная деятельность; Общественная жизнь;   Научная деятельность</a:t>
            </a:r>
            <a:endParaRPr lang="ru-RU" sz="2400" dirty="0" smtClean="0"/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Математическое содержание</a:t>
            </a:r>
            <a:r>
              <a:rPr lang="ru-RU" sz="2400" dirty="0" smtClean="0"/>
              <a:t>, которое используется в тестовых заданиях (предметное ядро функциональной грамотности):</a:t>
            </a:r>
          </a:p>
          <a:p>
            <a:pPr>
              <a:buNone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Изменение и зависимости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;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Пространство и формы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Неопределенность и данные;   Количество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Когнитивные процессы </a:t>
            </a:r>
            <a:r>
              <a:rPr lang="ru-RU" sz="2400" i="1" dirty="0" smtClean="0"/>
              <a:t>(виды интеллектуальной деятельности)</a:t>
            </a:r>
            <a:r>
              <a:rPr lang="ru-RU" sz="2400" dirty="0" smtClean="0"/>
              <a:t>, которые описывают деятельность ученика: </a:t>
            </a:r>
          </a:p>
          <a:p>
            <a:pPr>
              <a:buNone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Формулировать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smtClean="0"/>
              <a:t>ситуацию</a:t>
            </a:r>
            <a:r>
              <a:rPr lang="ru-RU" sz="2400" dirty="0" smtClean="0"/>
              <a:t> математически;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Применять</a:t>
            </a:r>
            <a:r>
              <a:rPr lang="ru-RU" sz="2400" dirty="0" smtClean="0"/>
              <a:t> математические понятия, факты, процедуры;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Интерпретировать</a:t>
            </a:r>
            <a:r>
              <a:rPr lang="ru-RU" sz="2400" dirty="0" smtClean="0"/>
              <a:t>, использовать и оценивать математические </a:t>
            </a:r>
            <a:r>
              <a:rPr lang="ru-RU" sz="2400" i="1" dirty="0" smtClean="0"/>
              <a:t>результаты</a:t>
            </a:r>
            <a:r>
              <a:rPr lang="ru-RU" sz="2400" dirty="0" smtClean="0"/>
              <a:t>;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Рассуждать </a:t>
            </a:r>
            <a:r>
              <a:rPr lang="ru-RU" sz="2400" i="1" dirty="0" smtClean="0"/>
              <a:t>	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2690" y="285728"/>
            <a:ext cx="6798547" cy="1061809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Пример «Пицца»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0514" y="1713297"/>
            <a:ext cx="8171847" cy="4870383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«В пиццерии продаются два вида круглой пиццы, имеющих одинаковую толщину и разные размеры.  Диаметр меньшей пиццы равен 30 см,  и она стоит 30 </a:t>
            </a:r>
            <a:r>
              <a:rPr lang="ru-RU" sz="2400" dirty="0" err="1" smtClean="0">
                <a:solidFill>
                  <a:schemeClr val="tx1"/>
                </a:solidFill>
              </a:rPr>
              <a:t>зедов</a:t>
            </a:r>
            <a:r>
              <a:rPr lang="ru-RU" sz="2400" dirty="0" smtClean="0">
                <a:solidFill>
                  <a:schemeClr val="tx1"/>
                </a:solidFill>
              </a:rPr>
              <a:t>. Диаметр большей пиццы равен 40 см, и она стоит 40 </a:t>
            </a:r>
            <a:r>
              <a:rPr lang="ru-RU" sz="2400" dirty="0" err="1" smtClean="0">
                <a:solidFill>
                  <a:schemeClr val="tx1"/>
                </a:solidFill>
              </a:rPr>
              <a:t>зедов</a:t>
            </a:r>
            <a:r>
              <a:rPr lang="ru-RU" sz="2400" dirty="0" smtClean="0">
                <a:solidFill>
                  <a:schemeClr val="tx1"/>
                </a:solidFill>
              </a:rPr>
              <a:t>. Какие пиццы выгоднее покупать в этой пиццерии? Приведите ваши рассуждения.»</a:t>
            </a:r>
          </a:p>
          <a:p>
            <a:pPr>
              <a:buNone/>
            </a:pPr>
            <a:endParaRPr lang="ru-RU" sz="2400" dirty="0" smtClean="0"/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Область содержания: </a:t>
            </a:r>
            <a:r>
              <a:rPr lang="ru-RU" sz="2400" dirty="0" smtClean="0">
                <a:solidFill>
                  <a:schemeClr val="tx1"/>
                </a:solidFill>
              </a:rPr>
              <a:t>Изменение и зависимости.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Когнитивный процесс: </a:t>
            </a:r>
            <a:r>
              <a:rPr lang="ru-RU" sz="2400" dirty="0" smtClean="0">
                <a:solidFill>
                  <a:schemeClr val="tx1"/>
                </a:solidFill>
              </a:rPr>
              <a:t>Формулировать.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Контекст: </a:t>
            </a:r>
            <a:r>
              <a:rPr lang="ru-RU" sz="2400" dirty="0" smtClean="0">
                <a:solidFill>
                  <a:schemeClr val="tx1"/>
                </a:solidFill>
              </a:rPr>
              <a:t>Личный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Результат: </a:t>
            </a:r>
            <a:r>
              <a:rPr lang="ru-RU" sz="2400" dirty="0" smtClean="0"/>
              <a:t>РФ - 2003: </a:t>
            </a:r>
            <a:r>
              <a:rPr lang="ru-RU" sz="2400" dirty="0" smtClean="0">
                <a:solidFill>
                  <a:schemeClr val="tx1"/>
                </a:solidFill>
              </a:rPr>
              <a:t>11%. </a:t>
            </a:r>
          </a:p>
          <a:p>
            <a:endParaRPr lang="ru-RU" sz="2000" i="1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10327" y="0"/>
            <a:ext cx="7148946" cy="1052945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Когнитивные процессы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5720" y="868219"/>
            <a:ext cx="8858280" cy="585984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Формулировать ситуации математически </a:t>
            </a:r>
            <a:r>
              <a:rPr lang="ru-RU" sz="2000" dirty="0" smtClean="0"/>
              <a:t>- способность распознавать и выявлять возможности использовать математику, а затем трансформировать проблему, представленную в контексте реального мира, в математическую структуру. </a:t>
            </a:r>
            <a:br>
              <a:rPr lang="ru-RU" sz="2000" dirty="0" smtClean="0"/>
            </a:br>
            <a:r>
              <a:rPr lang="en-US" sz="2000" dirty="0" smtClean="0"/>
              <a:t>#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Проблема: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Готовые текстовые задачи и заданные способы ее решения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Применять математику </a:t>
            </a:r>
            <a:r>
              <a:rPr lang="ru-RU" sz="2000" dirty="0" smtClean="0"/>
              <a:t>- способность применять математические понятия, факты, процедуры, рассуждения и  инструменты для решения математически сформулированной проблемы и получения математических выводов.  </a:t>
            </a:r>
            <a:br>
              <a:rPr lang="ru-RU" sz="2000" dirty="0" smtClean="0"/>
            </a:br>
            <a:r>
              <a:rPr lang="en-US" sz="2000" dirty="0" smtClean="0"/>
              <a:t>#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Проблема: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В стандартных учебных ситуациях 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Интерпретировать/оценивать результаты </a:t>
            </a:r>
            <a:r>
              <a:rPr lang="ru-RU" sz="2000" i="1" dirty="0" smtClean="0"/>
              <a:t>- </a:t>
            </a:r>
            <a:r>
              <a:rPr lang="ru-RU" sz="2000" dirty="0" smtClean="0"/>
              <a:t>способность размышлять над математическим решением, результатами или выводами, интерпретировать и оценивать их в контексте реальной проблемы. </a:t>
            </a:r>
            <a:r>
              <a:rPr lang="en-US" sz="2000" dirty="0" smtClean="0"/>
              <a:t>#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Проблема: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Небольшой класс задач, поиск ошибки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Рассуждать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/>
              <a:t>– способность делать логические заключения, а также рассуждать над тем, как сформулировать ситуацию математически, как применить  предметные навыки, как интерпретировать результат. </a:t>
            </a:r>
            <a:br>
              <a:rPr lang="ru-RU" sz="2000" dirty="0" smtClean="0"/>
            </a:br>
            <a:r>
              <a:rPr lang="en-US" sz="2000" dirty="0" smtClean="0"/>
              <a:t>#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Проблема: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Только логика</a:t>
            </a:r>
          </a:p>
          <a:p>
            <a:pPr>
              <a:buNone/>
            </a:pPr>
            <a:endParaRPr lang="ru-RU" sz="2200" dirty="0" smtClean="0"/>
          </a:p>
          <a:p>
            <a:endParaRPr lang="ru-RU" sz="2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72246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630</TotalTime>
  <Words>2772</Words>
  <Application>Microsoft Office PowerPoint</Application>
  <PresentationFormat>Экран (4:3)</PresentationFormat>
  <Paragraphs>340</Paragraphs>
  <Slides>61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Тема Office</vt:lpstr>
      <vt:lpstr>Формула</vt:lpstr>
      <vt:lpstr>Что такое математическая грамотность: оценка и формирование</vt:lpstr>
      <vt:lpstr>Вопрос про число лепешек?</vt:lpstr>
      <vt:lpstr>Ответ на вопрос о лепешках</vt:lpstr>
      <vt:lpstr>Ответим на вопрос:</vt:lpstr>
      <vt:lpstr>Что такое «математическая грамотность»</vt:lpstr>
      <vt:lpstr>Механизм математической грамотности</vt:lpstr>
      <vt:lpstr>Структура оценки математической грамотности </vt:lpstr>
      <vt:lpstr>Пример «Пицца»</vt:lpstr>
      <vt:lpstr>Когнитивные процессы</vt:lpstr>
      <vt:lpstr>PISA-2022: Акценты</vt:lpstr>
      <vt:lpstr>Результаты РФ.  Виды деятельности </vt:lpstr>
      <vt:lpstr> Результаты РФ.  Содержание </vt:lpstr>
      <vt:lpstr>PISA-2022: Новые темы</vt:lpstr>
      <vt:lpstr>Слайд 14</vt:lpstr>
      <vt:lpstr>Подумайте!</vt:lpstr>
      <vt:lpstr>Пример «Парусные корабли»</vt:lpstr>
      <vt:lpstr>Пример «Парусные корабли»</vt:lpstr>
      <vt:lpstr>Пример «Парусные корабли»</vt:lpstr>
      <vt:lpstr>Слайд 19</vt:lpstr>
      <vt:lpstr>Пример «Вращающаяся дверь»</vt:lpstr>
      <vt:lpstr>Пример «Вращающаяся дверь»</vt:lpstr>
      <vt:lpstr>Пример «Вращающаяся дверь»</vt:lpstr>
      <vt:lpstr>Пример «Вращающаяся дверь»</vt:lpstr>
      <vt:lpstr>Пример «Продажа музыкальных дисков»</vt:lpstr>
      <vt:lpstr>Пример «Продажа музыкальных дисков»</vt:lpstr>
      <vt:lpstr>Пример «Продажа музыкальных дисков»</vt:lpstr>
      <vt:lpstr>Результаты РФ. Уровни МГ </vt:lpstr>
      <vt:lpstr>Уровни МГ</vt:lpstr>
      <vt:lpstr>Задания на шкале уровней МГ </vt:lpstr>
      <vt:lpstr>Пример «Две шкалы». Вопрос 3.  8 класс. </vt:lpstr>
      <vt:lpstr>Слайд 31</vt:lpstr>
      <vt:lpstr>Пример «Две шкалы».  Примеры ответов (0 баллов) и уровни освоения</vt:lpstr>
      <vt:lpstr>Слайд 33</vt:lpstr>
      <vt:lpstr>Пример «Две шкалы».  Примеры ответов (на 2 балла) и уровни освоения</vt:lpstr>
      <vt:lpstr>Модель задания для формирования и оценки МГ</vt:lpstr>
      <vt:lpstr>Банк заданий.  Сайт ИСРО РАО  Математическая грамотность (instrao.ru)</vt:lpstr>
      <vt:lpstr>Слайд 37</vt:lpstr>
      <vt:lpstr>Слайд 38</vt:lpstr>
      <vt:lpstr>Слайд 39</vt:lpstr>
      <vt:lpstr>Функциональная грамотность:  Что отличает обучение в странах-лидерах?</vt:lpstr>
      <vt:lpstr>Что важно для формирования математической грамотности?</vt:lpstr>
      <vt:lpstr>Слайд 42</vt:lpstr>
      <vt:lpstr>Слайд 43</vt:lpstr>
      <vt:lpstr>Слайд 44</vt:lpstr>
      <vt:lpstr>Стратегии обучения: рекомендации от PISA  учителям математики</vt:lpstr>
      <vt:lpstr>Учебное пособие  «Математическая грамотность. Сборник эталонных заданий»</vt:lpstr>
      <vt:lpstr>Фрагменты пособия  https://shop.prosv.ru/funkcionalnaya-gramotnost  </vt:lpstr>
      <vt:lpstr>Фрагменты пособия «Математическая грамотность.  Сборник эталонных заданий» </vt:lpstr>
      <vt:lpstr>Слайд 49</vt:lpstr>
      <vt:lpstr>Фрагменты пособия «Математическая грамотность.  Сборник эталонных заданий»</vt:lpstr>
      <vt:lpstr>Фрагменты пособия «Математическая грамотность.  Сборник эталонных заданий»</vt:lpstr>
      <vt:lpstr>Фрагменты пособия «Математическая грамотность.  Сборник эталонных заданий»</vt:lpstr>
      <vt:lpstr>Фрагменты пособия «Математическая грамотность. Сборник эталонных заданий»</vt:lpstr>
      <vt:lpstr>Фрагменты пособия «Математическая грамотность. Сборник эталонных заданий»</vt:lpstr>
      <vt:lpstr>Слайд 55</vt:lpstr>
      <vt:lpstr>Слайд 56</vt:lpstr>
      <vt:lpstr>Фрагменты пособия «Математическая грамотность.  Сборник эталонных заданий»</vt:lpstr>
      <vt:lpstr>Слайд 58</vt:lpstr>
      <vt:lpstr>Проблемы формирования МГ</vt:lpstr>
      <vt:lpstr>Слайд 60</vt:lpstr>
      <vt:lpstr>Спасибо за внимание!  Время задавать вопросы.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слайда</dc:title>
  <dc:creator>Nurgul</dc:creator>
  <cp:lastModifiedBy>Larisa</cp:lastModifiedBy>
  <cp:revision>58</cp:revision>
  <dcterms:created xsi:type="dcterms:W3CDTF">2022-07-11T10:42:28Z</dcterms:created>
  <dcterms:modified xsi:type="dcterms:W3CDTF">2022-07-24T07:01:06Z</dcterms:modified>
</cp:coreProperties>
</file>