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60" r:id="rId3"/>
    <p:sldId id="300" r:id="rId4"/>
    <p:sldId id="301" r:id="rId5"/>
    <p:sldId id="281" r:id="rId6"/>
    <p:sldId id="295" r:id="rId7"/>
    <p:sldId id="298" r:id="rId8"/>
    <p:sldId id="283" r:id="rId9"/>
    <p:sldId id="293" r:id="rId10"/>
    <p:sldId id="284" r:id="rId11"/>
    <p:sldId id="285" r:id="rId12"/>
    <p:sldId id="296" r:id="rId13"/>
    <p:sldId id="297" r:id="rId14"/>
    <p:sldId id="286" r:id="rId15"/>
    <p:sldId id="287" r:id="rId16"/>
    <p:sldId id="294" r:id="rId17"/>
    <p:sldId id="288" r:id="rId18"/>
    <p:sldId id="289" r:id="rId19"/>
    <p:sldId id="290" r:id="rId20"/>
    <p:sldId id="291" r:id="rId21"/>
    <p:sldId id="292" r:id="rId22"/>
    <p:sldId id="273" r:id="rId23"/>
    <p:sldId id="275" r:id="rId24"/>
    <p:sldId id="299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0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7B645-DF01-4C09-A7A8-3238FB14FFC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C1D33-F297-4680-862F-C6B3B8715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101E0-43CB-4683-B176-B1524CF6A62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87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8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9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0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3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3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3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64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8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6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28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B99BB3-988B-AC8D-9D34-5233973F3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327" y="2881746"/>
            <a:ext cx="8174182" cy="133003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Уровни математической грамотности</a:t>
            </a:r>
            <a:endParaRPr lang="ru-RU" sz="4400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9C7736-594C-4504-2CF5-A09B6C875485}"/>
              </a:ext>
            </a:extLst>
          </p:cNvPr>
          <p:cNvSpPr txBox="1"/>
          <p:nvPr/>
        </p:nvSpPr>
        <p:spPr>
          <a:xfrm>
            <a:off x="4178300" y="6223000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b="1" dirty="0">
                <a:solidFill>
                  <a:srgbClr val="034EA2"/>
                </a:solidFill>
                <a:latin typeface="Century Gothic" panose="020B0502020202020204" pitchFamily="34" charset="0"/>
              </a:rPr>
              <a:t>Иссык-Куль 2022</a:t>
            </a:r>
            <a:endParaRPr lang="ru-RU" b="1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5E21B-D818-05BA-F381-237672504AF1}"/>
              </a:ext>
            </a:extLst>
          </p:cNvPr>
          <p:cNvSpPr txBox="1"/>
          <p:nvPr/>
        </p:nvSpPr>
        <p:spPr>
          <a:xfrm>
            <a:off x="5103090" y="4970318"/>
            <a:ext cx="370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Рослова Лариса Олеговна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0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632" y="1126836"/>
            <a:ext cx="5091462" cy="262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22764" y="154004"/>
            <a:ext cx="6947981" cy="90477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Уровень 5. Примеры заданий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Google Shape;675;p50"/>
          <p:cNvSpPr txBox="1"/>
          <p:nvPr/>
        </p:nvSpPr>
        <p:spPr>
          <a:xfrm>
            <a:off x="7336581" y="1194799"/>
            <a:ext cx="1428728" cy="142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</a:pPr>
            <a:r>
              <a:rPr lang="ru-RU" sz="2000" b="1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Уровень: </a:t>
            </a:r>
            <a:r>
              <a:rPr lang="ru-RU" sz="2000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5</a:t>
            </a:r>
            <a:endParaRPr sz="2000">
              <a:latin typeface="+mn-lt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33" y="3987366"/>
            <a:ext cx="83439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339" y="173256"/>
            <a:ext cx="5669279" cy="70264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Уровень 4. Описание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759" y="914400"/>
            <a:ext cx="8595360" cy="580403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Учащиеся могут: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эффективно работать с чётко определёнными (детальными) моделями сложных конкретных ситуаций, которые могут иметь определённые ограничения или требуют установления некоторых допущений,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выбрать и интегрировать информацию, представленную в различной форме, включая математические символы, и связывать ее напрямую с различными аспектами предложенных реальных ситуаций,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использовать ограниченный диапазон своих умений и могут рассуждать, проявляя некоторую интуицию в простых ситуациях,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сформулировать и изложить свои объяснения и аргументы, опираясь на свою интерпретацию, доводы и действия.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Пример задания: </a:t>
            </a:r>
            <a:r>
              <a:rPr lang="ru-RU" dirty="0" smtClean="0"/>
              <a:t>«Вращающаяся дверь, вопрос 3».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Количество </a:t>
            </a:r>
            <a:r>
              <a:rPr lang="ru-RU" dirty="0" smtClean="0"/>
              <a:t>таких заданий в тестах 2018 г.  – 22.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В России демонстрировали достижения на 4-м уровне:  2018 г.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17,8%.</a:t>
            </a:r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8143932" cy="3643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опрос 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ru-RU" b="1" cap="all" dirty="0">
                <a:solidFill>
                  <a:srgbClr val="0070C0"/>
                </a:solidFill>
              </a:rPr>
              <a:t>	</a:t>
            </a:r>
            <a:endParaRPr lang="ru-RU" cap="all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/>
              <a:t>Дверь  делает 4 полных оборота за минуту. В каждом из трёх секторов двери могут поместиться максимально 2 человека. Какое наибольшее число людей может войти в здание через эту дверь за 30 минут?</a:t>
            </a:r>
          </a:p>
          <a:p>
            <a:pPr>
              <a:buNone/>
            </a:pPr>
            <a:r>
              <a:rPr lang="ru-RU" dirty="0"/>
              <a:t>А. </a:t>
            </a:r>
            <a:r>
              <a:rPr lang="en-GB" dirty="0"/>
              <a:t>60</a:t>
            </a:r>
            <a:r>
              <a:rPr lang="ru-RU" dirty="0"/>
              <a:t>     – 16%        </a:t>
            </a:r>
          </a:p>
          <a:p>
            <a:pPr>
              <a:buNone/>
            </a:pPr>
            <a:r>
              <a:rPr lang="ru-RU" dirty="0"/>
              <a:t>В. </a:t>
            </a:r>
            <a:r>
              <a:rPr lang="en-GB" dirty="0"/>
              <a:t>180</a:t>
            </a:r>
            <a:r>
              <a:rPr lang="ru-RU" dirty="0"/>
              <a:t>   – 14%</a:t>
            </a:r>
          </a:p>
          <a:p>
            <a:pPr>
              <a:buNone/>
            </a:pPr>
            <a:r>
              <a:rPr lang="ru-RU" dirty="0"/>
              <a:t>С. </a:t>
            </a:r>
            <a:r>
              <a:rPr lang="en-GB" dirty="0"/>
              <a:t>240</a:t>
            </a:r>
            <a:r>
              <a:rPr lang="ru-RU" dirty="0"/>
              <a:t>   – 29% </a:t>
            </a:r>
          </a:p>
          <a:p>
            <a:pPr>
              <a:buNone/>
            </a:pPr>
            <a:r>
              <a:rPr lang="en-US" dirty="0"/>
              <a:t>D</a:t>
            </a:r>
            <a:r>
              <a:rPr lang="ru-RU" dirty="0"/>
              <a:t>. </a:t>
            </a:r>
            <a:r>
              <a:rPr lang="en-GB" dirty="0"/>
              <a:t>720</a:t>
            </a:r>
            <a:r>
              <a:rPr lang="ru-RU" dirty="0"/>
              <a:t>* – 38%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072074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Оценка: </a:t>
            </a:r>
            <a:r>
              <a:rPr lang="ru-RU" b="1" i="1" dirty="0"/>
              <a:t>Ответ принимается полностью  -   </a:t>
            </a:r>
            <a:r>
              <a:rPr lang="ru-RU" dirty="0"/>
              <a:t>1 балл:  </a:t>
            </a:r>
            <a:r>
              <a:rPr lang="en-US" dirty="0"/>
              <a:t>D</a:t>
            </a:r>
            <a:endParaRPr lang="ru-RU" dirty="0"/>
          </a:p>
        </p:txBody>
      </p:sp>
      <p:sp>
        <p:nvSpPr>
          <p:cNvPr id="8" name="Google Shape;675;p50"/>
          <p:cNvSpPr txBox="1"/>
          <p:nvPr/>
        </p:nvSpPr>
        <p:spPr>
          <a:xfrm>
            <a:off x="7072330" y="3357562"/>
            <a:ext cx="1820509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</a:pPr>
            <a:r>
              <a:rPr lang="ru-RU" sz="2000" b="1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Уровень: </a:t>
            </a:r>
            <a:r>
              <a:rPr lang="ru-RU" sz="2000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4</a:t>
            </a:r>
            <a:endParaRPr sz="2000">
              <a:latin typeface="+mn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65745" y="173256"/>
            <a:ext cx="7056874" cy="944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Примеры заданий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132" y="857232"/>
            <a:ext cx="8787864" cy="107157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/>
              <a:t>У садовника есть 32 м провода, которым он хочет обозначить на земле границу клумбы. Форму клумбы надо выбрать из следующих вариантов. Хватит ли 32 м провода, чтобы обозначить границу клумбы?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5938520" cy="315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643702" y="1928802"/>
          <a:ext cx="2204186" cy="317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2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3075">
                <a:tc>
                  <a:txBody>
                    <a:bodyPr/>
                    <a:lstStyle/>
                    <a:p>
                      <a:r>
                        <a:rPr lang="ru-RU" dirty="0"/>
                        <a:t>План клумбы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3075">
                <a:tc>
                  <a:txBody>
                    <a:bodyPr/>
                    <a:lstStyle/>
                    <a:p>
                      <a:r>
                        <a:rPr lang="ru-RU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/  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3075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/  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3075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/  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075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/  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2910" y="5143512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Оценка:  </a:t>
            </a:r>
          </a:p>
          <a:p>
            <a:r>
              <a:rPr lang="ru-RU" b="1" i="1" dirty="0"/>
              <a:t>Ответ принимается полностью – 2 балла:</a:t>
            </a:r>
          </a:p>
          <a:p>
            <a:r>
              <a:rPr lang="ru-RU" dirty="0"/>
              <a:t>Даны все  4 верных ответа: Да, Нет, Да, Да</a:t>
            </a:r>
          </a:p>
          <a:p>
            <a:r>
              <a:rPr lang="ru-RU" b="1" i="1" dirty="0"/>
              <a:t>Ответ принимается частично – 1 балл</a:t>
            </a:r>
            <a:r>
              <a:rPr lang="ru-RU" b="1" dirty="0"/>
              <a:t>: </a:t>
            </a:r>
            <a:r>
              <a:rPr lang="ru-RU" dirty="0"/>
              <a:t>Даны 3 любых верных ответа. </a:t>
            </a:r>
          </a:p>
          <a:p>
            <a:r>
              <a:rPr lang="ru-RU" b="1" i="1" dirty="0"/>
              <a:t>Ответ не принимается – 0 баллов: </a:t>
            </a:r>
            <a:r>
              <a:rPr lang="ru-RU" i="1" dirty="0"/>
              <a:t>2</a:t>
            </a:r>
            <a:r>
              <a:rPr lang="ru-RU" dirty="0"/>
              <a:t> или меньше верных ответа.</a:t>
            </a:r>
          </a:p>
        </p:txBody>
      </p:sp>
      <p:sp>
        <p:nvSpPr>
          <p:cNvPr id="11" name="Google Shape;675;p50"/>
          <p:cNvSpPr txBox="1"/>
          <p:nvPr/>
        </p:nvSpPr>
        <p:spPr>
          <a:xfrm>
            <a:off x="7143768" y="5072074"/>
            <a:ext cx="1820509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</a:pPr>
            <a:r>
              <a:rPr lang="ru-RU" sz="2000" b="1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Уровень: </a:t>
            </a:r>
            <a:r>
              <a:rPr lang="ru-RU" sz="2000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4</a:t>
            </a:r>
            <a:endParaRPr sz="2000">
              <a:latin typeface="+mn-lt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865745" y="173256"/>
            <a:ext cx="7056874" cy="944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3. Примеры заданий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675"/>
            <a:ext cx="7682134" cy="38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71563" y="134754"/>
            <a:ext cx="6651056" cy="741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4. Примеры заданий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33" y="4985886"/>
            <a:ext cx="7995323" cy="172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Google Shape;675;p50"/>
          <p:cNvSpPr txBox="1"/>
          <p:nvPr/>
        </p:nvSpPr>
        <p:spPr>
          <a:xfrm>
            <a:off x="7475127" y="1314872"/>
            <a:ext cx="1428728" cy="142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</a:pPr>
            <a:r>
              <a:rPr lang="ru-RU" sz="2000" b="1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Уровень: </a:t>
            </a:r>
            <a:r>
              <a:rPr lang="ru-RU" sz="2000" dirty="0" smtClean="0">
                <a:solidFill>
                  <a:srgbClr val="953200"/>
                </a:solidFill>
                <a:ea typeface="Proxima Nova"/>
                <a:cs typeface="Proxima Nova"/>
                <a:sym typeface="Proxima Nova"/>
              </a:rPr>
              <a:t>4</a:t>
            </a:r>
            <a:endParaRPr sz="200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8093" y="173256"/>
            <a:ext cx="5534525" cy="70264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Уровень 3. 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759" y="837398"/>
            <a:ext cx="8653110" cy="58810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Учащиеся могут:</a:t>
            </a:r>
          </a:p>
          <a:p>
            <a:pPr>
              <a:spcBef>
                <a:spcPts val="600"/>
              </a:spcBef>
              <a:buNone/>
            </a:pPr>
            <a:r>
              <a:rPr lang="ru-RU" sz="2200" dirty="0" smtClean="0"/>
              <a:t>выполнять чётко описанные процедуры, включая и те процедуры, которые могут требовать принятия решений на каждом последующем шаге,</a:t>
            </a:r>
          </a:p>
          <a:p>
            <a:pPr>
              <a:spcBef>
                <a:spcPts val="600"/>
              </a:spcBef>
              <a:buNone/>
            </a:pPr>
            <a:r>
              <a:rPr lang="ru-RU" sz="2200" dirty="0" smtClean="0"/>
              <a:t>применять здравую интерпретацию для построения простых моделей или для выбора и применения простых методов решения,</a:t>
            </a:r>
          </a:p>
          <a:p>
            <a:pPr>
              <a:spcBef>
                <a:spcPts val="600"/>
              </a:spcBef>
              <a:buNone/>
            </a:pPr>
            <a:r>
              <a:rPr lang="ru-RU" sz="2200" dirty="0" smtClean="0"/>
              <a:t>интерпретировать и использовать представления, основанные на различных информационных источниках, и проводить прямые рассуждения на этой основе,</a:t>
            </a:r>
          </a:p>
          <a:p>
            <a:pPr>
              <a:spcBef>
                <a:spcPts val="600"/>
              </a:spcBef>
              <a:buNone/>
            </a:pPr>
            <a:r>
              <a:rPr lang="ru-RU" sz="2200" dirty="0" smtClean="0"/>
              <a:t>демонстрировать некоторую способность справляться с процентами, обыкновенными и десятичными дробями, работать с пропорциональными зависимостями,</a:t>
            </a:r>
          </a:p>
          <a:p>
            <a:pPr>
              <a:spcBef>
                <a:spcPts val="600"/>
              </a:spcBef>
              <a:buNone/>
            </a:pPr>
            <a:r>
              <a:rPr lang="ru-RU" sz="2200" dirty="0" smtClean="0"/>
              <a:t>проводить элементарную интерпретацию и рассуждения. 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задания:  </a:t>
            </a:r>
            <a:r>
              <a:rPr lang="ru-RU" sz="2200" dirty="0" smtClean="0"/>
              <a:t>«Вращающаяся дверь, вопрос 1».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Количество </a:t>
            </a:r>
            <a:r>
              <a:rPr lang="ru-RU" sz="2200" dirty="0" smtClean="0"/>
              <a:t>таких заданий в тестах 2018 г.  – 9.</a:t>
            </a:r>
          </a:p>
          <a:p>
            <a:pPr>
              <a:spcBef>
                <a:spcPts val="600"/>
              </a:spcBef>
            </a:pPr>
            <a:r>
              <a:rPr lang="ru-RU" sz="2200" dirty="0" smtClean="0"/>
              <a:t>В России демонстрировали достижения на 3-м уровне: 2018 г. –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27,5%.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740" y="857232"/>
            <a:ext cx="822689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857224" y="5286388"/>
            <a:ext cx="7829576" cy="1571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1. 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Чему равна в градусах величина угла между двумя дверными перегородками?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Величина угла: ____	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º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Оценка: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 принимается полностью -  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балл:	120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º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Google Shape;675;p50"/>
          <p:cNvSpPr txBox="1"/>
          <p:nvPr/>
        </p:nvSpPr>
        <p:spPr>
          <a:xfrm>
            <a:off x="7643834" y="5357826"/>
            <a:ext cx="1500166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</a:pPr>
            <a:r>
              <a:rPr lang="ru-RU" sz="2000" b="1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Уровень: </a:t>
            </a:r>
            <a:r>
              <a:rPr lang="ru-RU" sz="2000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3</a:t>
            </a:r>
            <a:endParaRPr sz="2000">
              <a:latin typeface="+mn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708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65745" y="173256"/>
            <a:ext cx="7056874" cy="944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3. Примеры заданий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98" y="1101752"/>
            <a:ext cx="7734224" cy="123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65745" y="173256"/>
            <a:ext cx="7056874" cy="944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3. Примеры заданий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Google Shape;675;p50"/>
          <p:cNvSpPr txBox="1"/>
          <p:nvPr/>
        </p:nvSpPr>
        <p:spPr>
          <a:xfrm>
            <a:off x="7558254" y="2081490"/>
            <a:ext cx="1428728" cy="142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</a:pPr>
            <a:r>
              <a:rPr lang="ru-RU" sz="2000" b="1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Уровень: </a:t>
            </a:r>
            <a:r>
              <a:rPr lang="ru-RU" sz="2000" b="1" i="0" u="none" strike="noStrike" cap="none" dirty="0" smtClean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3</a:t>
            </a:r>
            <a:endParaRPr sz="2000">
              <a:latin typeface="+mn-l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31" y="3146425"/>
            <a:ext cx="8553868" cy="292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593" y="173256"/>
            <a:ext cx="5573026" cy="70264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Уровень 2. 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759" y="914400"/>
            <a:ext cx="8595360" cy="5804034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Учащиеся могут:</a:t>
            </a:r>
          </a:p>
          <a:p>
            <a:pPr fontAlgn="ctr">
              <a:buNone/>
            </a:pPr>
            <a:r>
              <a:rPr lang="ru-RU" dirty="0" smtClean="0"/>
              <a:t>интерпретировать и распознать в контекстах такие ситуации, где требуется сделать не более чем прямой вывод,</a:t>
            </a:r>
          </a:p>
          <a:p>
            <a:pPr fontAlgn="ctr">
              <a:buNone/>
            </a:pPr>
            <a:r>
              <a:rPr lang="ru-RU" dirty="0" smtClean="0"/>
              <a:t>извлечь нужную информацию из единственного источника и использовать информацию, представленную в единственной форме,</a:t>
            </a:r>
          </a:p>
          <a:p>
            <a:pPr fontAlgn="ctr">
              <a:buNone/>
            </a:pPr>
            <a:r>
              <a:rPr lang="ru-RU" dirty="0" smtClean="0"/>
              <a:t>применять стандартные алгоритмы, формулы, процедуры, соглашения или правила для решения проблем, включающих целые числа,</a:t>
            </a:r>
          </a:p>
          <a:p>
            <a:pPr fontAlgn="ctr">
              <a:buNone/>
            </a:pPr>
            <a:r>
              <a:rPr lang="ru-RU" dirty="0" smtClean="0"/>
              <a:t>грамотно интерпретировать полученные результаты. </a:t>
            </a:r>
          </a:p>
          <a:p>
            <a:pPr font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Пример задания:  </a:t>
            </a:r>
            <a:r>
              <a:rPr lang="ru-RU" dirty="0" smtClean="0"/>
              <a:t>«Продажа компакт-дисков, вопрос 2».</a:t>
            </a:r>
          </a:p>
          <a:p>
            <a:pPr font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Количество </a:t>
            </a:r>
            <a:r>
              <a:rPr lang="ru-RU" dirty="0" smtClean="0"/>
              <a:t>таких заданий в тестах 2018 г.  – 16. </a:t>
            </a:r>
          </a:p>
          <a:p>
            <a:r>
              <a:rPr lang="ru-RU" dirty="0" smtClean="0"/>
              <a:t>В России демонстрировали достижения на 2-м уровне: 2018 г.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25,0%.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74982" y="173256"/>
            <a:ext cx="7047637" cy="1101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2. Примеры заданий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483" y="1897538"/>
            <a:ext cx="8363237" cy="20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Google Shape;675;p50"/>
          <p:cNvSpPr txBox="1"/>
          <p:nvPr/>
        </p:nvSpPr>
        <p:spPr>
          <a:xfrm>
            <a:off x="7364290" y="4196617"/>
            <a:ext cx="1428728" cy="142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</a:pPr>
            <a:r>
              <a:rPr lang="ru-RU" sz="2000" b="1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Уровень: </a:t>
            </a:r>
            <a:r>
              <a:rPr lang="ru-RU" sz="2000" dirty="0">
                <a:solidFill>
                  <a:srgbClr val="953200"/>
                </a:solidFill>
                <a:ea typeface="Proxima Nova"/>
                <a:cs typeface="Proxima Nova"/>
                <a:sym typeface="Proxima Nova"/>
              </a:rPr>
              <a:t>2</a:t>
            </a:r>
            <a:endParaRPr sz="200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7758138" cy="45005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Что из себя представляют уровни математической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грамотности</a:t>
            </a:r>
          </a:p>
          <a:p>
            <a:pPr>
              <a:buFont typeface="Wingdings" pitchFamily="2" charset="2"/>
              <a:buChar char="v"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 каждого уровня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9490" y="274638"/>
            <a:ext cx="70873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Обсудим: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087" y="173256"/>
            <a:ext cx="5765532" cy="70264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Уровень 1. Описание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759" y="914400"/>
            <a:ext cx="8595360" cy="5804034"/>
          </a:xfrm>
        </p:spPr>
        <p:txBody>
          <a:bodyPr>
            <a:normAutofit fontScale="92500"/>
          </a:bodyPr>
          <a:lstStyle/>
          <a:p>
            <a:pPr font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Учащиеся могут: </a:t>
            </a:r>
          </a:p>
          <a:p>
            <a:pPr fontAlgn="ctr">
              <a:buNone/>
            </a:pPr>
            <a:r>
              <a:rPr lang="ru-RU" dirty="0" smtClean="0"/>
              <a:t>ответить на вопросы в знакомых контекстах, когда представлена вся необходимая информация и вопросы ясно сформулированы,</a:t>
            </a:r>
          </a:p>
          <a:p>
            <a:pPr fontAlgn="ctr">
              <a:buNone/>
            </a:pPr>
            <a:r>
              <a:rPr lang="ru-RU" dirty="0" smtClean="0"/>
              <a:t>распознать нужную информацию и выполнить стандартные процедуры в соответствии с прямыми указаниями в чётко определённых ситуациях,</a:t>
            </a:r>
          </a:p>
          <a:p>
            <a:pPr fontAlgn="ctr">
              <a:buNone/>
            </a:pPr>
            <a:r>
              <a:rPr lang="ru-RU" dirty="0" smtClean="0"/>
              <a:t>выполнить действия, которые почти всегда очевидны и явно следуют из описания предложенной ситуации. </a:t>
            </a:r>
          </a:p>
          <a:p>
            <a:pPr font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Пример задания: </a:t>
            </a:r>
            <a:r>
              <a:rPr lang="ru-RU" dirty="0" smtClean="0"/>
              <a:t>«Продажа компакт-дисков, вопрос 2».</a:t>
            </a:r>
          </a:p>
          <a:p>
            <a:pPr font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Количество </a:t>
            </a:r>
            <a:r>
              <a:rPr lang="ru-RU" dirty="0" smtClean="0"/>
              <a:t>таких заданий в тестах 2018 г.  – 2. </a:t>
            </a:r>
          </a:p>
          <a:p>
            <a:r>
              <a:rPr lang="ru-RU" dirty="0" smtClean="0"/>
              <a:t>В России демонстрировали достижения на 1-м уровне: 2018 г.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14,9% </a:t>
            </a:r>
            <a:r>
              <a:rPr lang="ru-RU" dirty="0" smtClean="0"/>
              <a:t>участников.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38939" y="173256"/>
            <a:ext cx="6583679" cy="702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1. Примеры заданий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640" y="1385671"/>
            <a:ext cx="8375498" cy="202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20" y="3907856"/>
            <a:ext cx="8769407" cy="273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Google Shape;675;p50"/>
          <p:cNvSpPr txBox="1"/>
          <p:nvPr/>
        </p:nvSpPr>
        <p:spPr>
          <a:xfrm>
            <a:off x="7715272" y="2173854"/>
            <a:ext cx="1428728" cy="142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</a:pPr>
            <a:r>
              <a:rPr lang="ru-RU" sz="2000" b="1" i="0" u="none" strike="noStrike" cap="none" dirty="0" smtClean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Уровень: 1</a:t>
            </a:r>
            <a:endParaRPr sz="200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594205" cy="857233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Задания на шкале уровней МГ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6881" y="771525"/>
            <a:ext cx="52482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66266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0"/>
            <a:ext cx="4564933" cy="875899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Уровень  ниже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759" y="914400"/>
            <a:ext cx="8595360" cy="5804034"/>
          </a:xfrm>
        </p:spPr>
        <p:txBody>
          <a:bodyPr>
            <a:normAutofit/>
          </a:bodyPr>
          <a:lstStyle/>
          <a:p>
            <a:pPr font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Пример задания: </a:t>
            </a:r>
            <a:r>
              <a:rPr lang="ru-RU" sz="2000" dirty="0"/>
              <a:t>«Продажа компакт-дисков, вопрос 1».</a:t>
            </a:r>
          </a:p>
          <a:p>
            <a:r>
              <a:rPr lang="ru-RU" sz="2000" dirty="0"/>
              <a:t>В России демонстрировали достижения ниже 1 уровня: 2018 г. –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6,8% </a:t>
            </a:r>
            <a:r>
              <a:rPr lang="ru-RU" sz="2000" dirty="0"/>
              <a:t>участников.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47" y="2242687"/>
            <a:ext cx="5083958" cy="44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6290" y="4783756"/>
            <a:ext cx="4541952" cy="177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Google Shape;675;p50"/>
          <p:cNvSpPr txBox="1"/>
          <p:nvPr/>
        </p:nvSpPr>
        <p:spPr>
          <a:xfrm>
            <a:off x="7001164" y="1785926"/>
            <a:ext cx="2142836" cy="142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</a:pPr>
            <a:r>
              <a:rPr lang="ru-RU" sz="2000" b="1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Уровень: </a:t>
            </a:r>
            <a:r>
              <a:rPr lang="ru-RU" sz="2000" dirty="0" smtClean="0">
                <a:solidFill>
                  <a:srgbClr val="953200"/>
                </a:solidFill>
                <a:ea typeface="Proxima Nova"/>
                <a:cs typeface="Proxima Nova"/>
                <a:sym typeface="Proxima Nova"/>
              </a:rPr>
              <a:t>ниже 1</a:t>
            </a:r>
            <a:endParaRPr sz="200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564" y="110836"/>
            <a:ext cx="7130472" cy="105294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для слушателей: Определите уровень МГ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260" y="5264728"/>
            <a:ext cx="6654388" cy="144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35" y="1311077"/>
            <a:ext cx="4788486" cy="21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5019" y="3296987"/>
            <a:ext cx="7702550" cy="208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105330" y="3361625"/>
            <a:ext cx="2604758" cy="1654284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9525">
            <a:noFill/>
            <a:miter lim="800000"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7" y="154005"/>
            <a:ext cx="7432078" cy="128016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3200" dirty="0">
                <a:solidFill>
                  <a:schemeClr val="tx1"/>
                </a:solidFill>
              </a:rPr>
              <a:t>Уровни функциональной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грамотности</a:t>
            </a:r>
          </a:p>
        </p:txBody>
      </p:sp>
      <p:sp>
        <p:nvSpPr>
          <p:cNvPr id="14339" name="Text Box 366"/>
          <p:cNvSpPr txBox="1">
            <a:spLocks noChangeArrowheads="1"/>
          </p:cNvSpPr>
          <p:nvPr/>
        </p:nvSpPr>
        <p:spPr bwMode="auto">
          <a:xfrm>
            <a:off x="4269473" y="2030931"/>
            <a:ext cx="4672396" cy="111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>
              <a:spcAft>
                <a:spcPts val="1190"/>
              </a:spcAft>
            </a:pPr>
            <a:r>
              <a:rPr lang="ru-RU" i="1" dirty="0"/>
              <a:t>5-6 уровни </a:t>
            </a:r>
            <a:r>
              <a:rPr lang="ru-RU" dirty="0"/>
              <a:t>- самостоятельно мыслящие и способные свободно функционировать в сложных условиях</a:t>
            </a:r>
          </a:p>
        </p:txBody>
      </p:sp>
      <p:sp>
        <p:nvSpPr>
          <p:cNvPr id="14340" name="Text Box 367"/>
          <p:cNvSpPr txBox="1">
            <a:spLocks noChangeArrowheads="1"/>
          </p:cNvSpPr>
          <p:nvPr/>
        </p:nvSpPr>
        <p:spPr bwMode="auto">
          <a:xfrm>
            <a:off x="4230971" y="3286124"/>
            <a:ext cx="472052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>
              <a:spcAft>
                <a:spcPts val="1190"/>
              </a:spcAft>
            </a:pPr>
            <a:r>
              <a:rPr lang="ru-RU" i="1" dirty="0"/>
              <a:t>4 уровень</a:t>
            </a:r>
            <a:r>
              <a:rPr lang="ru-RU" dirty="0"/>
              <a:t> – проявляется способность использовать имеющиеся знания и умения для получения новой информации</a:t>
            </a:r>
          </a:p>
        </p:txBody>
      </p:sp>
      <p:sp>
        <p:nvSpPr>
          <p:cNvPr id="14341" name="Text Box 368"/>
          <p:cNvSpPr txBox="1">
            <a:spLocks noChangeArrowheads="1"/>
          </p:cNvSpPr>
          <p:nvPr/>
        </p:nvSpPr>
        <p:spPr bwMode="auto">
          <a:xfrm>
            <a:off x="4221347" y="4697128"/>
            <a:ext cx="4710897" cy="158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>
              <a:spcAft>
                <a:spcPts val="1190"/>
              </a:spcAft>
            </a:pPr>
            <a:r>
              <a:rPr lang="ru-RU" i="1" dirty="0"/>
              <a:t>2 уровень</a:t>
            </a:r>
            <a:r>
              <a:rPr lang="ru-RU" dirty="0"/>
              <a:t> 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</a:p>
        </p:txBody>
      </p:sp>
      <p:sp>
        <p:nvSpPr>
          <p:cNvPr id="14342" name="Правая фигурная скобка 368"/>
          <p:cNvSpPr>
            <a:spLocks/>
          </p:cNvSpPr>
          <p:nvPr/>
        </p:nvSpPr>
        <p:spPr bwMode="auto">
          <a:xfrm>
            <a:off x="3803318" y="1989140"/>
            <a:ext cx="215900" cy="1368425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8823" tIns="54411" rIns="108823" bIns="54411"/>
          <a:lstStyle/>
          <a:p>
            <a:endParaRPr lang="ru-RU"/>
          </a:p>
        </p:txBody>
      </p:sp>
      <p:pic>
        <p:nvPicPr>
          <p:cNvPr id="14343" name="Picture 3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838" y="1239539"/>
            <a:ext cx="280828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1478385" y="4236892"/>
            <a:ext cx="238861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0" y="3904979"/>
            <a:ext cx="1328286" cy="8271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0" i="0" kern="0" baseline="0" dirty="0">
                <a:latin typeface="Arial" pitchFamily="34" charset="0"/>
                <a:cs typeface="Arial" pitchFamily="34" charset="0"/>
              </a:rPr>
              <a:t>Среднее значение </a:t>
            </a:r>
            <a:br>
              <a:rPr lang="ru-RU" sz="1200" b="0" i="0" kern="0" baseline="0" dirty="0">
                <a:latin typeface="Arial" pitchFamily="34" charset="0"/>
                <a:cs typeface="Arial" pitchFamily="34" charset="0"/>
              </a:rPr>
            </a:br>
            <a:r>
              <a:rPr lang="ru-RU" sz="1200" b="0" i="0" kern="0" baseline="0" dirty="0">
                <a:latin typeface="Arial" pitchFamily="34" charset="0"/>
                <a:cs typeface="Arial" pitchFamily="34" charset="0"/>
              </a:rPr>
              <a:t>международной шкалы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733702" y="4240413"/>
            <a:ext cx="443363" cy="4485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i="0" kern="0" baseline="0" dirty="0">
                <a:latin typeface="Arial" pitchFamily="34" charset="0"/>
                <a:cs typeface="Arial" pitchFamily="34" charset="0"/>
              </a:rPr>
              <a:t>500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714449" y="4965050"/>
            <a:ext cx="443363" cy="5526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i="0" kern="0" baseline="0" dirty="0">
                <a:latin typeface="Arial" pitchFamily="34" charset="0"/>
                <a:cs typeface="Arial" pitchFamily="34" charset="0"/>
              </a:rPr>
              <a:t>400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704825" y="3405689"/>
            <a:ext cx="443363" cy="4850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i="0" kern="0" baseline="0" dirty="0">
                <a:latin typeface="Arial" pitchFamily="34" charset="0"/>
                <a:cs typeface="Arial" pitchFamily="34" charset="0"/>
              </a:rPr>
              <a:t>600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6215082"/>
            <a:ext cx="664373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6395" y="123180"/>
            <a:ext cx="4111787" cy="195500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Распределение школ по уровням функциональной грамотности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975" y="2342680"/>
            <a:ext cx="2658408" cy="215574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976" y="123180"/>
            <a:ext cx="2650253" cy="216850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976" y="4545720"/>
            <a:ext cx="2648115" cy="2147399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21656247"/>
              </p:ext>
            </p:extLst>
          </p:nvPr>
        </p:nvGraphicFramePr>
        <p:xfrm>
          <a:off x="3122215" y="2215244"/>
          <a:ext cx="5832648" cy="1810611"/>
        </p:xfrm>
        <a:graphic>
          <a:graphicData uri="http://schemas.openxmlformats.org/presentationml/2006/ole">
            <p:oleObj spid="_x0000_s2050" name="Документ" r:id="rId7" imgW="6304006" imgH="1640612" progId="Word.Document.12">
              <p:embed/>
            </p:oleObj>
          </a:graphicData>
        </a:graphic>
      </p:graphicFrame>
      <p:graphicFrame>
        <p:nvGraphicFramePr>
          <p:cNvPr id="16" name="Таблица 4">
            <a:extLst>
              <a:ext uri="{FF2B5EF4-FFF2-40B4-BE49-F238E27FC236}">
                <a16:creationId xmlns="" xmlns:a16="http://schemas.microsoft.com/office/drawing/2014/main" id="{73A6FDDC-DC83-4FFE-94A1-35BB3EEBD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2281730"/>
              </p:ext>
            </p:extLst>
          </p:nvPr>
        </p:nvGraphicFramePr>
        <p:xfrm>
          <a:off x="3074090" y="4593639"/>
          <a:ext cx="5819851" cy="1922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596">
                  <a:extLst>
                    <a:ext uri="{9D8B030D-6E8A-4147-A177-3AD203B41FA5}">
                      <a16:colId xmlns="" xmlns:a16="http://schemas.microsoft.com/office/drawing/2014/main" val="793884034"/>
                    </a:ext>
                  </a:extLst>
                </a:gridCol>
                <a:gridCol w="585681">
                  <a:extLst>
                    <a:ext uri="{9D8B030D-6E8A-4147-A177-3AD203B41FA5}">
                      <a16:colId xmlns="" xmlns:a16="http://schemas.microsoft.com/office/drawing/2014/main" val="2926411754"/>
                    </a:ext>
                  </a:extLst>
                </a:gridCol>
                <a:gridCol w="523134">
                  <a:extLst>
                    <a:ext uri="{9D8B030D-6E8A-4147-A177-3AD203B41FA5}">
                      <a16:colId xmlns="" xmlns:a16="http://schemas.microsoft.com/office/drawing/2014/main" val="1492741058"/>
                    </a:ext>
                  </a:extLst>
                </a:gridCol>
                <a:gridCol w="537190">
                  <a:extLst>
                    <a:ext uri="{9D8B030D-6E8A-4147-A177-3AD203B41FA5}">
                      <a16:colId xmlns="" xmlns:a16="http://schemas.microsoft.com/office/drawing/2014/main" val="2563028268"/>
                    </a:ext>
                  </a:extLst>
                </a:gridCol>
                <a:gridCol w="646650">
                  <a:extLst>
                    <a:ext uri="{9D8B030D-6E8A-4147-A177-3AD203B41FA5}">
                      <a16:colId xmlns="" xmlns:a16="http://schemas.microsoft.com/office/drawing/2014/main" val="204556574"/>
                    </a:ext>
                  </a:extLst>
                </a:gridCol>
                <a:gridCol w="646650">
                  <a:extLst>
                    <a:ext uri="{9D8B030D-6E8A-4147-A177-3AD203B41FA5}">
                      <a16:colId xmlns="" xmlns:a16="http://schemas.microsoft.com/office/drawing/2014/main" val="7441714"/>
                    </a:ext>
                  </a:extLst>
                </a:gridCol>
                <a:gridCol w="646650">
                  <a:extLst>
                    <a:ext uri="{9D8B030D-6E8A-4147-A177-3AD203B41FA5}">
                      <a16:colId xmlns="" xmlns:a16="http://schemas.microsoft.com/office/drawing/2014/main" val="2829451049"/>
                    </a:ext>
                  </a:extLst>
                </a:gridCol>
                <a:gridCol w="646650">
                  <a:extLst>
                    <a:ext uri="{9D8B030D-6E8A-4147-A177-3AD203B41FA5}">
                      <a16:colId xmlns="" xmlns:a16="http://schemas.microsoft.com/office/drawing/2014/main" val="2877831976"/>
                    </a:ext>
                  </a:extLst>
                </a:gridCol>
                <a:gridCol w="646650">
                  <a:extLst>
                    <a:ext uri="{9D8B030D-6E8A-4147-A177-3AD203B41FA5}">
                      <a16:colId xmlns="" xmlns:a16="http://schemas.microsoft.com/office/drawing/2014/main" val="206337226"/>
                    </a:ext>
                  </a:extLst>
                </a:gridCol>
              </a:tblGrid>
              <a:tr h="302985">
                <a:tc>
                  <a:txBody>
                    <a:bodyPr/>
                    <a:lstStyle/>
                    <a:p>
                      <a:pPr algn="l"/>
                      <a:endParaRPr lang="ru-RU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1c</a:t>
                      </a:r>
                      <a:endParaRPr lang="ru-RU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1b</a:t>
                      </a:r>
                      <a:endParaRPr lang="ru-RU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1a</a:t>
                      </a:r>
                      <a:endParaRPr lang="ru-RU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</a:t>
                      </a:r>
                      <a:endParaRPr lang="ru-RU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</a:t>
                      </a:r>
                      <a:endParaRPr lang="ru-RU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ru-RU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</a:t>
                      </a:r>
                      <a:endParaRPr lang="ru-RU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</a:t>
                      </a:r>
                      <a:endParaRPr lang="ru-RU" sz="14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97485994"/>
                  </a:ext>
                </a:extLst>
              </a:tr>
              <a:tr h="302985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Чтение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0%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567383632"/>
                  </a:ext>
                </a:extLst>
              </a:tr>
              <a:tr h="538638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Математика</a:t>
                      </a:r>
                    </a:p>
                  </a:txBody>
                  <a:tcPr marL="68580" marR="6858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3%</a:t>
                      </a:r>
                      <a:endParaRPr lang="ru-RU" sz="14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0%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157557387"/>
                  </a:ext>
                </a:extLst>
              </a:tr>
              <a:tr h="77429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Естествознание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48%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0%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0%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0%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4223102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30625" y="1770875"/>
            <a:ext cx="1292192" cy="385355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r"/>
            <a:r>
              <a:rPr lang="ru-RU" sz="2000" dirty="0"/>
              <a:t>Россия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2931" y="4104302"/>
            <a:ext cx="2671010" cy="385355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r"/>
            <a:r>
              <a:rPr lang="ru-RU" sz="2000" dirty="0"/>
              <a:t>Московская область 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154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0587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782" y="0"/>
            <a:ext cx="7186498" cy="1283855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Факторы, задающие уровни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73018"/>
            <a:ext cx="8696356" cy="5684982"/>
          </a:xfrm>
        </p:spPr>
        <p:txBody>
          <a:bodyPr>
            <a:normAutofit fontScale="77500" lnSpcReduction="20000"/>
          </a:bodyPr>
          <a:lstStyle/>
          <a:p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Математизация </a:t>
            </a:r>
            <a:r>
              <a:rPr lang="ru-RU" sz="2600" dirty="0" smtClean="0"/>
              <a:t>— способность учащихся к переводу реальной жизненной ситуации на язык математики, создание ее математической модели;</a:t>
            </a:r>
          </a:p>
          <a:p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Репрезентация</a:t>
            </a:r>
            <a:r>
              <a:rPr lang="ru-RU" sz="2600" dirty="0" smtClean="0"/>
              <a:t> — способность к работе с различными способами представления математических структур (числовыми, буквенными, графическими), описания математических моделей (арифметическая, алгебраическая, функциональная, геометрическая, вероятностно-статистическая);</a:t>
            </a:r>
          </a:p>
          <a:p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Формализация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600" dirty="0" smtClean="0"/>
              <a:t>— фактор, отвечающий за способность распознавать и использовать математические понятия, термины, символику, формальный язык и формальные операции; </a:t>
            </a:r>
          </a:p>
          <a:p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Коммуникация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600" dirty="0" smtClean="0"/>
              <a:t>—способность работать с информацией, использовать различные формы ее представления;</a:t>
            </a:r>
          </a:p>
          <a:p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Рассуждение и аргументация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600" dirty="0" smtClean="0"/>
              <a:t>— способность к использованию логических конструкций и построений, формулированию выводов, обоснований, к размышлению;</a:t>
            </a:r>
          </a:p>
          <a:p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Разработка стратегий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600" dirty="0" smtClean="0"/>
              <a:t>— способность планировать решение проблемы, выстраивать последовательность действий, направленных на преобразование ситуации, на поиск решения, привлекать для этого математические алгоритмы, факты, методы решений и способы действий;</a:t>
            </a:r>
          </a:p>
          <a:p>
            <a:r>
              <a:rPr lang="ru-RU" sz="2600" i="1" dirty="0" err="1" smtClean="0">
                <a:solidFill>
                  <a:schemeClr val="accent1">
                    <a:lumMod val="75000"/>
                  </a:schemeClr>
                </a:solidFill>
              </a:rPr>
              <a:t>Инструментальность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600" dirty="0" smtClean="0"/>
              <a:t>— способность выполнять широкий спектр действий с математическим инструментарием.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500990" cy="1000108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Описание уровней МГ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66982"/>
            <a:ext cx="8858312" cy="549101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6 уровень: </a:t>
            </a:r>
            <a:r>
              <a:rPr lang="ru-RU" dirty="0"/>
              <a:t>исследование и моделирование сложных проблем, нетипичные контексты, разные источники, различные формы, новые стратегии, рассуждения, интуиция, выводы и аргументация в письменной форме, рефлексия.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5 уровень: </a:t>
            </a:r>
            <a:r>
              <a:rPr lang="ru-RU" dirty="0"/>
              <a:t>модели, сложные проблемы, распознавание ограничений, установление допущений, различные стратегии решения, связанные формы информации, использование формального языка, выводы и размышления, начала рефлексии.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4 уровень: </a:t>
            </a:r>
            <a:r>
              <a:rPr lang="ru-RU" dirty="0"/>
              <a:t>четко определенные модели, сложная, но конкретная ситуация, понимание ограничений, рассуждения и ограниченная интуиция в простых ситуациях, интеграция информации из различных форм, собственная  интерпретация, объяснения и аргументы.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 уровень: </a:t>
            </a:r>
            <a:r>
              <a:rPr lang="ru-RU" dirty="0"/>
              <a:t>четко описанные процедуры, простые модели, простые методы, различные источники, прямые рассуждения,  элементарная интерпретация, предметные навыки (действия с рациональными числами).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 уровень: </a:t>
            </a:r>
            <a:r>
              <a:rPr lang="ru-RU" dirty="0"/>
              <a:t>единственный источник, единственная форма представления, стандартные алгоритмы, формулы, действия, методы, прямой вывод, интерпретация полученного результата.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 уровень: </a:t>
            </a:r>
            <a:r>
              <a:rPr lang="ru-RU" dirty="0"/>
              <a:t>знакомые контексты, вся необходимая информация и вопросы в явном виде, прямые указания, стандартные процедуры, очевидные действия.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637" y="125128"/>
            <a:ext cx="6474982" cy="750771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Уровень 6. Описание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507" y="886691"/>
            <a:ext cx="8691613" cy="5831743"/>
          </a:xfrm>
        </p:spPr>
        <p:txBody>
          <a:bodyPr>
            <a:noAutofit/>
          </a:bodyPr>
          <a:lstStyle/>
          <a:p>
            <a:pPr fontAlgn="ctr"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Учащиеся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могут</a:t>
            </a:r>
            <a:r>
              <a:rPr lang="ru-RU" sz="2000" dirty="0" smtClean="0"/>
              <a:t>:</a:t>
            </a:r>
          </a:p>
          <a:p>
            <a:pPr fontAlgn="ctr">
              <a:spcBef>
                <a:spcPts val="300"/>
              </a:spcBef>
              <a:buNone/>
            </a:pPr>
            <a:r>
              <a:rPr lang="ru-RU" sz="2000" dirty="0" smtClean="0"/>
              <a:t>осмыслить, обобщить и использовать информацию, полученную ими на основе исследования и моделирования сложных проблемных ситуаций, </a:t>
            </a:r>
          </a:p>
          <a:p>
            <a:pPr fontAlgn="ctr">
              <a:spcBef>
                <a:spcPts val="300"/>
              </a:spcBef>
              <a:buNone/>
            </a:pPr>
            <a:r>
              <a:rPr lang="ru-RU" sz="2000" dirty="0" smtClean="0"/>
              <a:t>использовать свои знания в нетипичных контекстах, </a:t>
            </a:r>
          </a:p>
          <a:p>
            <a:pPr fontAlgn="ctr">
              <a:spcBef>
                <a:spcPts val="300"/>
              </a:spcBef>
              <a:buNone/>
            </a:pPr>
            <a:r>
              <a:rPr lang="ru-RU" sz="2000" dirty="0" smtClean="0"/>
              <a:t>связывать и использовать информацию из разных источников, представленную в различной форме, свободно переходить от одной формы к другой,</a:t>
            </a:r>
          </a:p>
          <a:p>
            <a:pPr fontAlgn="ctr">
              <a:spcBef>
                <a:spcPts val="300"/>
              </a:spcBef>
              <a:buNone/>
            </a:pPr>
            <a:r>
              <a:rPr lang="ru-RU" sz="2000" dirty="0" smtClean="0"/>
              <a:t>мыслить математически и проводить рассуждения,</a:t>
            </a:r>
          </a:p>
          <a:p>
            <a:pPr fontAlgn="ctr">
              <a:spcBef>
                <a:spcPts val="300"/>
              </a:spcBef>
              <a:buNone/>
            </a:pPr>
            <a:r>
              <a:rPr lang="ru-RU" sz="2000" dirty="0" smtClean="0"/>
              <a:t>применять интуицию и понимание наряду с владением математическими символами, операциями и зависимостями для разработки новых подходов и стратегий к разрешению новых проблемных ситуаций,</a:t>
            </a:r>
          </a:p>
          <a:p>
            <a:pPr fontAlgn="ctr">
              <a:spcBef>
                <a:spcPts val="300"/>
              </a:spcBef>
              <a:buNone/>
            </a:pPr>
            <a:r>
              <a:rPr lang="ru-RU" sz="2000" dirty="0" smtClean="0"/>
              <a:t>размышлять над своими действиями, формулировать и точно комментировать свои действия и размышления относительно своих находок, интерпретации и аргументов, объяснять, почему они были использованы в данной ситуации. </a:t>
            </a:r>
          </a:p>
          <a:p>
            <a:pPr fontAlgn="ctr">
              <a:spcBef>
                <a:spcPts val="300"/>
              </a:spcBef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задания: </a:t>
            </a:r>
            <a:r>
              <a:rPr lang="ru-RU" sz="2000" dirty="0" smtClean="0"/>
              <a:t>«Вращающаяся дверь, вопрос 2».</a:t>
            </a:r>
          </a:p>
          <a:p>
            <a:pPr fontAlgn="ctr">
              <a:spcBef>
                <a:spcPts val="300"/>
              </a:spcBef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Количество</a:t>
            </a:r>
            <a:r>
              <a:rPr lang="ru-RU" sz="2000" dirty="0" smtClean="0"/>
              <a:t> таких заданий в тестах 2018 г.  – 8.</a:t>
            </a:r>
          </a:p>
          <a:p>
            <a:pPr>
              <a:spcBef>
                <a:spcPts val="300"/>
              </a:spcBef>
            </a:pPr>
            <a:r>
              <a:rPr lang="ru-RU" sz="2000" dirty="0" smtClean="0"/>
              <a:t>В России демонстрировали достижения на 6-м уровне: 2018 г. –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1,5%</a:t>
            </a:r>
            <a:r>
              <a:rPr lang="ru-RU" sz="2000" dirty="0" smtClean="0"/>
              <a:t>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0963" y="928670"/>
            <a:ext cx="800921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585789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Оценка:  </a:t>
            </a:r>
            <a:r>
              <a:rPr lang="ru-RU" b="1" i="1" dirty="0"/>
              <a:t>Ответ принимается полностью </a:t>
            </a:r>
            <a:r>
              <a:rPr lang="ru-RU" dirty="0"/>
              <a:t>-  1 балл.</a:t>
            </a:r>
          </a:p>
        </p:txBody>
      </p:sp>
      <p:sp>
        <p:nvSpPr>
          <p:cNvPr id="8" name="Google Shape;675;p50"/>
          <p:cNvSpPr txBox="1"/>
          <p:nvPr/>
        </p:nvSpPr>
        <p:spPr>
          <a:xfrm>
            <a:off x="7143768" y="5072074"/>
            <a:ext cx="1820509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</a:pPr>
            <a:r>
              <a:rPr lang="ru-RU" sz="2000" b="1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Уровень: </a:t>
            </a:r>
            <a:r>
              <a:rPr lang="ru-RU" sz="2000" b="0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6</a:t>
            </a:r>
            <a:endParaRPr sz="2000">
              <a:latin typeface="+mn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865745" y="173256"/>
            <a:ext cx="7056874" cy="944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Примеры заданий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06" y="858857"/>
            <a:ext cx="6211055" cy="307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Google Shape;603;p47"/>
          <p:cNvSpPr txBox="1">
            <a:spLocks/>
          </p:cNvSpPr>
          <p:nvPr/>
        </p:nvSpPr>
        <p:spPr>
          <a:xfrm>
            <a:off x="214282" y="3500438"/>
            <a:ext cx="8715436" cy="321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Оценка: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 принимается полностью -</a:t>
            </a:r>
            <a:r>
              <a:rPr kumimoji="0" lang="ru-RU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Любые значения от 31 до 33 с приведенными верными вычислениями.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 принимается частично </a:t>
            </a:r>
            <a:r>
              <a:rPr kumimoji="0" lang="ru-RU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Верно использована теорема Пифагора, но сделана вычислительная ошибка или использована неверная длина или полученная площадь не удвоена.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применялась теорема Пифагора, но в нем использовано разумное значение для ширины крыши (например, любое значение от 2,6 до 3) и последующие вычисления верны.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573" y="852902"/>
            <a:ext cx="24134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57430"/>
            <a:ext cx="2372618" cy="157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500165" y="1"/>
            <a:ext cx="7429553" cy="857231"/>
          </a:xfrm>
        </p:spPr>
        <p:txBody>
          <a:bodyPr/>
          <a:lstStyle/>
          <a:p>
            <a:pPr algn="r"/>
            <a:r>
              <a:rPr lang="ru-RU" dirty="0"/>
              <a:t>Пример «Гараж»</a:t>
            </a:r>
          </a:p>
        </p:txBody>
      </p:sp>
      <p:sp>
        <p:nvSpPr>
          <p:cNvPr id="17" name="Google Shape;675;p50"/>
          <p:cNvSpPr txBox="1"/>
          <p:nvPr/>
        </p:nvSpPr>
        <p:spPr>
          <a:xfrm>
            <a:off x="7323491" y="3714752"/>
            <a:ext cx="1820509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</a:pPr>
            <a:r>
              <a:rPr lang="ru-RU" sz="2000" b="1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Уровень: </a:t>
            </a:r>
            <a:r>
              <a:rPr lang="ru-RU" sz="2000" b="0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6</a:t>
            </a:r>
            <a:endParaRPr sz="2000">
              <a:latin typeface="+mn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6989" y="134754"/>
            <a:ext cx="4735629" cy="74114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Уровень 5. Описание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135" y="969818"/>
            <a:ext cx="8585734" cy="573899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Учащиеся могут:</a:t>
            </a:r>
          </a:p>
          <a:p>
            <a:pPr>
              <a:spcBef>
                <a:spcPts val="600"/>
              </a:spcBef>
              <a:buNone/>
            </a:pPr>
            <a:r>
              <a:rPr lang="ru-RU" sz="2200" dirty="0" smtClean="0"/>
              <a:t>создавать и работать с моделями сложных проблемных ситуаций, распознавать их ограничения и устанавливать соответствующие допущения,</a:t>
            </a:r>
          </a:p>
          <a:p>
            <a:pPr>
              <a:spcBef>
                <a:spcPts val="600"/>
              </a:spcBef>
              <a:buNone/>
            </a:pPr>
            <a:r>
              <a:rPr lang="ru-RU" sz="2200" dirty="0" smtClean="0"/>
              <a:t>выбирать, сравнивать и оценивать соответствующие стратегии для решения комплексных проблем, которые отвечают этим моделям,</a:t>
            </a:r>
          </a:p>
          <a:p>
            <a:pPr>
              <a:spcBef>
                <a:spcPts val="600"/>
              </a:spcBef>
              <a:buNone/>
            </a:pPr>
            <a:r>
              <a:rPr lang="ru-RU" sz="2200" dirty="0" smtClean="0"/>
              <a:t>работать целенаправленно, используя хорошо развитые умения размышлять и рассуждать, адекватные, связанные между собой формы представления информации, описания с помощью символов и формального языка и интуицию, отвечающие этим ситуациям.  </a:t>
            </a:r>
          </a:p>
          <a:p>
            <a:pPr>
              <a:spcBef>
                <a:spcPts val="600"/>
              </a:spcBef>
              <a:buNone/>
            </a:pPr>
            <a:r>
              <a:rPr lang="ru-RU" sz="2200" dirty="0" smtClean="0"/>
              <a:t>развить способность размышлять о своей работе и сообщать выводы и интерпретации в письменной форме.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задания: </a:t>
            </a:r>
            <a:r>
              <a:rPr lang="ru-RU" sz="2200" dirty="0" smtClean="0"/>
              <a:t>«Скорость падения капель», вопросы 1,2.</a:t>
            </a:r>
          </a:p>
          <a:p>
            <a:pPr>
              <a:spcBef>
                <a:spcPts val="600"/>
              </a:spcBef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Количество </a:t>
            </a:r>
            <a:r>
              <a:rPr lang="ru-RU" sz="2200" dirty="0" smtClean="0"/>
              <a:t>таких заданий в тестах 2018 г.  – 10.</a:t>
            </a:r>
          </a:p>
          <a:p>
            <a:pPr>
              <a:spcBef>
                <a:spcPts val="600"/>
              </a:spcBef>
            </a:pPr>
            <a:r>
              <a:rPr lang="ru-RU" sz="2200" dirty="0" smtClean="0"/>
              <a:t>В России демонстрировали достижения на 5-м уровне: 2018 г. –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6,6%</a:t>
            </a:r>
            <a:r>
              <a:rPr lang="ru-RU" sz="2200" dirty="0" smtClean="0"/>
              <a:t>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62695"/>
            <a:ext cx="3714776" cy="418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00306"/>
            <a:ext cx="3938234" cy="27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5286388"/>
            <a:ext cx="4133446" cy="138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142844" y="1000108"/>
          <a:ext cx="4009738" cy="500066"/>
        </p:xfrm>
        <a:graphic>
          <a:graphicData uri="http://schemas.openxmlformats.org/presentationml/2006/ole">
            <p:oleObj spid="_x0000_s3074" name="Формула" r:id="rId6" imgW="1600200" imgH="203200" progId="Equation.3">
              <p:embed/>
            </p:oleObj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142844" y="1428736"/>
          <a:ext cx="4286280" cy="466478"/>
        </p:xfrm>
        <a:graphic>
          <a:graphicData uri="http://schemas.openxmlformats.org/presentationml/2006/ole">
            <p:oleObj spid="_x0000_s3075" name="Формула" r:id="rId7" imgW="1625600" imgH="203200" progId="Equation.3">
              <p:embed/>
            </p:oleObj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142844" y="1857364"/>
          <a:ext cx="4584504" cy="450219"/>
        </p:xfrm>
        <a:graphic>
          <a:graphicData uri="http://schemas.openxmlformats.org/presentationml/2006/ole">
            <p:oleObj spid="_x0000_s3076" name="Формула" r:id="rId8" imgW="1612800" imgH="203040" progId="Equation.3">
              <p:embed/>
            </p:oleObj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143372" y="928670"/>
            <a:ext cx="569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2400" dirty="0"/>
              <a:t>(л)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214810" y="1428736"/>
            <a:ext cx="700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dirty="0"/>
              <a:t>(</a:t>
            </a:r>
            <a:r>
              <a:rPr lang="ru-RU" sz="2400" dirty="0" err="1"/>
              <a:t>з</a:t>
            </a:r>
            <a:r>
              <a:rPr lang="ru-RU" sz="2400" dirty="0"/>
              <a:t>.) 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643438" y="1785926"/>
            <a:ext cx="654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(л.)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43570" y="714356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Оценка: </a:t>
            </a:r>
            <a:r>
              <a:rPr lang="ru-RU" b="1" i="1" dirty="0"/>
              <a:t>Ответ принимается полностью - </a:t>
            </a:r>
            <a:r>
              <a:rPr lang="ru-RU" dirty="0"/>
              <a:t>1 балл: Ответ от 8 до 9 лет, который сопровождается соответствующими вычислениями. </a:t>
            </a:r>
          </a:p>
        </p:txBody>
      </p:sp>
      <p:sp>
        <p:nvSpPr>
          <p:cNvPr id="21" name="Google Shape;675;p50"/>
          <p:cNvSpPr txBox="1"/>
          <p:nvPr/>
        </p:nvSpPr>
        <p:spPr>
          <a:xfrm>
            <a:off x="7715272" y="1785926"/>
            <a:ext cx="1428728" cy="142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</a:pPr>
            <a:r>
              <a:rPr lang="ru-RU" sz="2000" b="1" i="0" u="none" strike="noStrike" cap="none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Уровень: </a:t>
            </a:r>
            <a:r>
              <a:rPr lang="ru-RU" sz="2000" dirty="0">
                <a:solidFill>
                  <a:srgbClr val="953200"/>
                </a:solidFill>
                <a:latin typeface="+mn-lt"/>
                <a:ea typeface="Proxima Nova"/>
                <a:cs typeface="Proxima Nova"/>
                <a:sym typeface="Proxima Nova"/>
              </a:rPr>
              <a:t>5</a:t>
            </a:r>
            <a:endParaRPr sz="2000">
              <a:latin typeface="+mn-lt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865745" y="0"/>
            <a:ext cx="7056874" cy="942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5. Примеры заданий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1422</Words>
  <Application>Microsoft Office PowerPoint</Application>
  <PresentationFormat>Экран (4:3)</PresentationFormat>
  <Paragraphs>216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Формула</vt:lpstr>
      <vt:lpstr>Документ</vt:lpstr>
      <vt:lpstr>Уровни математической грамотности</vt:lpstr>
      <vt:lpstr>Слайд 2</vt:lpstr>
      <vt:lpstr>Факторы, задающие уровни МГ</vt:lpstr>
      <vt:lpstr>Описание уровней МГ</vt:lpstr>
      <vt:lpstr>Уровень 6. Описание</vt:lpstr>
      <vt:lpstr>Слайд 6</vt:lpstr>
      <vt:lpstr>Пример «Гараж»</vt:lpstr>
      <vt:lpstr>Уровень 5. Описание</vt:lpstr>
      <vt:lpstr>Слайд 9</vt:lpstr>
      <vt:lpstr>Уровень 5. Примеры заданий</vt:lpstr>
      <vt:lpstr>Уровень 4. Описание </vt:lpstr>
      <vt:lpstr>Слайд 12</vt:lpstr>
      <vt:lpstr>Слайд 13</vt:lpstr>
      <vt:lpstr>Слайд 14</vt:lpstr>
      <vt:lpstr>Уровень 3. Описание</vt:lpstr>
      <vt:lpstr>Слайд 16</vt:lpstr>
      <vt:lpstr>Слайд 17</vt:lpstr>
      <vt:lpstr>Уровень 2. Описание</vt:lpstr>
      <vt:lpstr>Слайд 19</vt:lpstr>
      <vt:lpstr>Уровень 1. Описание </vt:lpstr>
      <vt:lpstr>Слайд 21</vt:lpstr>
      <vt:lpstr>Задания на шкале уровней МГ </vt:lpstr>
      <vt:lpstr>Уровень  ниже 1</vt:lpstr>
      <vt:lpstr>Задание для слушателей: Определите уровень МГ</vt:lpstr>
      <vt:lpstr>Уровни функциональной  грамотности</vt:lpstr>
      <vt:lpstr>Распределение школ по уровням функциональной грамотности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слайда</dc:title>
  <dc:creator>Nurgul</dc:creator>
  <cp:lastModifiedBy>Larisa</cp:lastModifiedBy>
  <cp:revision>31</cp:revision>
  <dcterms:created xsi:type="dcterms:W3CDTF">2022-07-11T10:42:28Z</dcterms:created>
  <dcterms:modified xsi:type="dcterms:W3CDTF">2022-07-20T17:17:02Z</dcterms:modified>
</cp:coreProperties>
</file>