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94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6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8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FB9B-17BA-428F-9FF9-0762AABBC3ED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42632-E4AA-4F41-9F44-66B234470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387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8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9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70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3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93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3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6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8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34C8-C8C4-4511-B3CD-72C776BB8C76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2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kiv.instrao.ru/bank-zadaniy/matematicheskaya-gramotnos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v.instrao.ru/" TargetMode="External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B99BB3-988B-AC8D-9D34-5233973F3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81" y="2512291"/>
            <a:ext cx="8155709" cy="248458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Методическое обеспечение формирования математической грамотности в 5-9-х классах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9C7736-594C-4504-2CF5-A09B6C875485}"/>
              </a:ext>
            </a:extLst>
          </p:cNvPr>
          <p:cNvSpPr txBox="1"/>
          <p:nvPr/>
        </p:nvSpPr>
        <p:spPr>
          <a:xfrm>
            <a:off x="4178300" y="62230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>
                <a:solidFill>
                  <a:srgbClr val="034EA2"/>
                </a:solidFill>
                <a:latin typeface="Century Gothic" panose="020B0502020202020204" pitchFamily="34" charset="0"/>
              </a:rPr>
              <a:t>Иссык-Куль 2022</a:t>
            </a:r>
            <a:endParaRPr lang="ru-RU" b="1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5E21B-D818-05BA-F381-237672504AF1}"/>
              </a:ext>
            </a:extLst>
          </p:cNvPr>
          <p:cNvSpPr txBox="1"/>
          <p:nvPr/>
        </p:nvSpPr>
        <p:spPr>
          <a:xfrm>
            <a:off x="5121562" y="5164282"/>
            <a:ext cx="370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Рослова Лариса Олеговна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0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41763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Примерная рабочая программа. Тематическое планирование</a:t>
            </a:r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86808" cy="56435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Виды деятельности обучающихся 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Предметные:</a:t>
            </a:r>
          </a:p>
          <a:p>
            <a:r>
              <a:rPr lang="ru-RU" dirty="0" smtClean="0"/>
              <a:t> Осваивать понятия, способы, Формулировать определения, Изучать свойства, Решать задачи </a:t>
            </a:r>
          </a:p>
          <a:p>
            <a:r>
              <a:rPr lang="ru-RU" dirty="0" smtClean="0"/>
              <a:t> Вычислять, строить, изображать, измерять, Распознавать, Записывать формулу, выражение, Формулировать и применять правило, алгоритм, Сравнивать и упорядочивать</a:t>
            </a:r>
          </a:p>
          <a:p>
            <a:pPr algn="ctr"/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ru-RU" dirty="0" smtClean="0"/>
              <a:t> Решать задачи разными способами, Сравнивать, выбирать, предлагать и обсуждать способы решения задачи, алгоритмы, методы, Осуществлять самоконтроль и самопроверку</a:t>
            </a:r>
          </a:p>
          <a:p>
            <a:r>
              <a:rPr lang="ru-RU" dirty="0" smtClean="0"/>
              <a:t> Находить экспериментальным путем, Моделировать,  Конструировать </a:t>
            </a:r>
          </a:p>
          <a:p>
            <a:r>
              <a:rPr lang="ru-RU" dirty="0" smtClean="0"/>
              <a:t> Наблюдать и анализировать, Выявлять сходства и различия</a:t>
            </a:r>
          </a:p>
          <a:p>
            <a:r>
              <a:rPr lang="ru-RU" dirty="0" smtClean="0"/>
              <a:t> Иллюстрировать, Приводить примеры, </a:t>
            </a:r>
            <a:r>
              <a:rPr lang="ru-RU" dirty="0" err="1" smtClean="0"/>
              <a:t>контрпримеры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Исследовать, Выдвигать гипотезы, Обосновывать, опровергать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Решать задачи из повседневной жизни </a:t>
            </a:r>
          </a:p>
          <a:p>
            <a:r>
              <a:rPr lang="ru-RU" dirty="0" smtClean="0"/>
              <a:t>Знакомиться с историей развития математики</a:t>
            </a:r>
          </a:p>
          <a:p>
            <a:r>
              <a:rPr lang="ru-RU" dirty="0" smtClean="0"/>
              <a:t> Применять цифровые ресурсы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963" y="1007618"/>
            <a:ext cx="4468479" cy="164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280" y="1901103"/>
            <a:ext cx="4495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436019" y="1000084"/>
            <a:ext cx="474667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85918" y="0"/>
            <a:ext cx="7143800" cy="109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Банк заданий. Пример задания. 8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«Пособие на ребенка»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 txBox="1">
            <a:spLocks/>
          </p:cNvSpPr>
          <p:nvPr/>
        </p:nvSpPr>
        <p:spPr>
          <a:xfrm>
            <a:off x="4294909" y="2586183"/>
            <a:ext cx="4719782" cy="2521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Действия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ученика:</a:t>
            </a:r>
          </a:p>
          <a:p>
            <a:pPr marL="228600" indent="-228600" defTabSz="9144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Действия с рациональными числами, округление, сравнение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 текстом: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екстовая информация и числовые данные, вербальное правило, таблица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Метапредметные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планировать решение, действовать по алгоритму,  конструировать  пример, анализировать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4350327" y="5107708"/>
            <a:ext cx="4793673" cy="1750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Потенциал задания: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Пролонгация числовой линии в 7-9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калькулятор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Финансовая грамотность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Статистика, реальные данные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Персонализация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сюжета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714620"/>
            <a:ext cx="8001056" cy="3286147"/>
          </a:xfrm>
        </p:spPr>
        <p:txBody>
          <a:bodyPr>
            <a:normAutofit/>
          </a:bodyPr>
          <a:lstStyle/>
          <a:p>
            <a:r>
              <a:rPr lang="ru-RU" dirty="0" smtClean="0"/>
              <a:t>При изучении каких тем программы по математике могут использоваться задания открытого банка </a:t>
            </a:r>
            <a:r>
              <a:rPr lang="ru-RU" dirty="0" smtClean="0">
                <a:hlinkClick r:id="rId2"/>
              </a:rPr>
              <a:t>Математическая грамотность (</a:t>
            </a:r>
            <a:r>
              <a:rPr lang="en-US" dirty="0" smtClean="0">
                <a:hlinkClick r:id="rId2"/>
              </a:rPr>
              <a:t>instrao.ru)</a:t>
            </a:r>
            <a:r>
              <a:rPr lang="ru-RU" dirty="0" smtClean="0"/>
              <a:t>? (Можно рекомендовать составить таблицу, указав курс и тему.)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42984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Обсудите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учителями!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4400" noProof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методобъединения</a:t>
            </a:r>
            <a:r>
              <a:rPr lang="ru-RU" sz="4400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358114" cy="121442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Стратегии обучения: рекомендации от </a:t>
            </a:r>
            <a:r>
              <a:rPr lang="en-US" sz="3200" dirty="0" smtClean="0"/>
              <a:t>PISA</a:t>
            </a:r>
            <a:r>
              <a:rPr lang="ru-RU" sz="3200" dirty="0" smtClean="0"/>
              <a:t>  учителям математики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5643578"/>
          </a:xfrm>
        </p:spPr>
        <p:txBody>
          <a:bodyPr/>
          <a:lstStyle/>
          <a:p>
            <a:pPr lvl="0"/>
            <a:r>
              <a:rPr lang="ru-RU" sz="2200" dirty="0" smtClean="0"/>
              <a:t>Обеспечить сочетание стратегий обучения, ориентированных на учителя и учащихся (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учите и давайте учиться самостоятельно</a:t>
            </a:r>
            <a:r>
              <a:rPr lang="ru-RU" sz="2200" dirty="0" smtClean="0"/>
              <a:t>)</a:t>
            </a:r>
            <a:endParaRPr lang="en-GB" sz="2200" dirty="0" smtClean="0"/>
          </a:p>
          <a:p>
            <a:r>
              <a:rPr lang="ru-RU" sz="2200" dirty="0" smtClean="0"/>
              <a:t>Используйте стратегии, развивающие когнитивные навыки (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учите думать каждого</a:t>
            </a:r>
            <a:r>
              <a:rPr lang="ru-RU" sz="2200" dirty="0" smtClean="0"/>
              <a:t>)</a:t>
            </a:r>
            <a:endParaRPr lang="en-GB" sz="2200" dirty="0" smtClean="0"/>
          </a:p>
          <a:p>
            <a:pPr lvl="0"/>
            <a:r>
              <a:rPr lang="ru-RU" sz="2200" dirty="0" smtClean="0"/>
              <a:t>Сочетайте стратегии обучения, основанные на запоминании, с другими стратегиями</a:t>
            </a:r>
          </a:p>
          <a:p>
            <a:r>
              <a:rPr lang="ru-RU" sz="2200" dirty="0" smtClean="0"/>
              <a:t>Подчеркните важность использования стратегий понимания и системности для решения сложных задач. </a:t>
            </a:r>
          </a:p>
          <a:p>
            <a:r>
              <a:rPr lang="ru-RU" sz="2200" dirty="0" smtClean="0"/>
              <a:t>Оценивайте так, чтобы стимулировать более глубокое изучение. Используйте для контроля разные стратегии (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формирующего, </a:t>
            </a:r>
            <a:r>
              <a:rPr lang="ru-RU" sz="2200" i="1" dirty="0" err="1" smtClean="0">
                <a:solidFill>
                  <a:schemeClr val="accent1">
                    <a:lumMod val="50000"/>
                  </a:schemeClr>
                </a:solidFill>
              </a:rPr>
              <a:t>критериального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 оценивания</a:t>
            </a:r>
            <a:r>
              <a:rPr lang="ru-RU" sz="2200" dirty="0" smtClean="0"/>
              <a:t>)</a:t>
            </a:r>
          </a:p>
          <a:p>
            <a:pPr lvl="0"/>
            <a:r>
              <a:rPr lang="ru-RU" sz="2200" dirty="0" smtClean="0"/>
              <a:t>Обращайте внимание, как учатся учащиеся. Поощряйте их размышлять над тем, как они учатся (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учите учиться</a:t>
            </a:r>
            <a:r>
              <a:rPr lang="ru-RU" sz="2200" dirty="0" smtClean="0"/>
              <a:t>)</a:t>
            </a:r>
          </a:p>
          <a:p>
            <a:pPr lvl="0"/>
            <a:r>
              <a:rPr lang="ru-RU" sz="2200" dirty="0" smtClean="0"/>
              <a:t>Позволяйте сложности ситуации самой направлять стратегии обучения (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подстраивайтесь под ситуацию</a:t>
            </a:r>
            <a:r>
              <a:rPr lang="ru-RU" sz="2200" dirty="0" smtClean="0"/>
              <a:t>)</a:t>
            </a:r>
          </a:p>
          <a:p>
            <a:pPr lvl="0"/>
            <a:endParaRPr lang="ru-RU" sz="2200" dirty="0" smtClean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127478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Учебное пособие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b="1" dirty="0" smtClean="0"/>
              <a:t>«Математическая грамотность. Сборник эталонных заданий»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5357850" cy="5214974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Учить, а не натаскивать!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Комплексность: </a:t>
            </a:r>
            <a:r>
              <a:rPr lang="ru-RU" sz="2200" dirty="0" smtClean="0"/>
              <a:t>предметные навыки, виды когнитивной деятельности, разные вопросы и решения, возможные ошибки, интерпретация результатов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Самоконтроль и самопроверка: </a:t>
            </a:r>
            <a:r>
              <a:rPr lang="ru-RU" sz="2200" dirty="0" smtClean="0"/>
              <a:t>ответы и решения, критерии оценивания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Обратная связь. </a:t>
            </a:r>
            <a:r>
              <a:rPr lang="ru-RU" sz="2200" dirty="0" smtClean="0"/>
              <a:t>Динамика результатов: стартовые задания – обучающие – итоговые </a:t>
            </a:r>
          </a:p>
          <a:p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Метапредметность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200" dirty="0" smtClean="0"/>
              <a:t>смысловое чтение, работа с информацией, критическое мышление, работа с утверждениями</a:t>
            </a:r>
          </a:p>
          <a:p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</a:rPr>
              <a:t>Креативность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Вариативность </a:t>
            </a:r>
            <a:r>
              <a:rPr lang="ru-RU" sz="2200" dirty="0" smtClean="0"/>
              <a:t>использования </a:t>
            </a:r>
          </a:p>
          <a:p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786058"/>
            <a:ext cx="2914298" cy="385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714488"/>
            <a:ext cx="3000396" cy="396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2914298" cy="385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1209" y="214290"/>
            <a:ext cx="5807072" cy="1000132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3600" dirty="0" smtClean="0"/>
              <a:t>Фрагменты пособия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solidFill>
                  <a:srgbClr val="1155CC"/>
                </a:solidFill>
                <a:latin typeface="Arial" pitchFamily="34" charset="0"/>
                <a:cs typeface="Arial" pitchFamily="34" charset="0"/>
                <a:hlinkClick r:id="rId3"/>
              </a:rPr>
              <a:t>https://shop.prosv.ru/funkcionalnaya-gramotnost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3027426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962528"/>
            <a:ext cx="5143536" cy="56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14290"/>
            <a:ext cx="2155741" cy="44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766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00992"/>
            <a:ext cx="4292868" cy="552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334" y="1443789"/>
            <a:ext cx="3993374" cy="519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71935" y="142853"/>
            <a:ext cx="4841060" cy="1349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Фрагменты пособия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«Математическая грамотность.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Сборник эталонных заданий»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5857916" cy="107157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Фрагменты пособия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«Математическая грамотность. 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Сборник эталонных заданий»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280" y="1142985"/>
            <a:ext cx="27977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28648"/>
            <a:ext cx="2694695" cy="34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4358" y="1142985"/>
            <a:ext cx="275793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1105" y="3321062"/>
            <a:ext cx="2622517" cy="339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42851"/>
            <a:ext cx="2714644" cy="5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4680636" cy="493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929066"/>
            <a:ext cx="4623597" cy="281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86183" y="279133"/>
            <a:ext cx="5126812" cy="1212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Фрагменты пособия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«Математическая грамотность.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Сборник эталонных заданий»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07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429123" y="0"/>
            <a:ext cx="4589749" cy="133791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Фрагменты пособия</a:t>
            </a:r>
            <a:br>
              <a:rPr lang="ru-RU" dirty="0" smtClean="0"/>
            </a:br>
            <a:r>
              <a:rPr lang="ru-RU" sz="2000" dirty="0" smtClean="0"/>
              <a:t>«Математическая грамотность. </a:t>
            </a:r>
            <a:br>
              <a:rPr lang="ru-RU" sz="2000" dirty="0" smtClean="0"/>
            </a:br>
            <a:r>
              <a:rPr lang="ru-RU" sz="2000" dirty="0" smtClean="0"/>
              <a:t>Сборник эталонных заданий»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3214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3457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42984"/>
            <a:ext cx="5203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143380"/>
            <a:ext cx="5534014" cy="248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628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Ответим на вопросы: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5357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Что дает нам аналитика международных исследований?</a:t>
            </a:r>
          </a:p>
          <a:p>
            <a:r>
              <a:rPr lang="ru-RU" sz="2400" dirty="0" smtClean="0"/>
              <a:t>Что показывает сравнение результатов </a:t>
            </a:r>
            <a:r>
              <a:rPr lang="en-US" sz="2400" dirty="0" smtClean="0"/>
              <a:t>PISA </a:t>
            </a:r>
            <a:r>
              <a:rPr lang="ru-RU" sz="2400" dirty="0" smtClean="0"/>
              <a:t>и </a:t>
            </a:r>
            <a:r>
              <a:rPr lang="en-US" sz="2400" dirty="0" smtClean="0"/>
              <a:t>TIMSS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Что отличает образование в странах-лидерах?</a:t>
            </a:r>
          </a:p>
          <a:p>
            <a:r>
              <a:rPr lang="ru-RU" sz="2400" dirty="0" smtClean="0"/>
              <a:t>Из чего складывается формирование математической грамотности?</a:t>
            </a:r>
            <a:endParaRPr lang="en-US" sz="2400" dirty="0" smtClean="0"/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Как формировать математическую грамотность?</a:t>
            </a:r>
          </a:p>
          <a:p>
            <a:r>
              <a:rPr lang="ru-RU" sz="2400" dirty="0" smtClean="0"/>
              <a:t>Что разработано и чем можно пользоваться учителю: банк заданий и учебные пособия</a:t>
            </a:r>
          </a:p>
          <a:p>
            <a:r>
              <a:rPr lang="ru-RU" sz="2400" dirty="0" smtClean="0"/>
              <a:t>Рекомендации</a:t>
            </a:r>
          </a:p>
          <a:p>
            <a:endParaRPr lang="ru-RU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9" y="5295901"/>
            <a:ext cx="668707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08"/>
            <a:ext cx="4966527" cy="93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466122" y="163630"/>
            <a:ext cx="4543125" cy="1212783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Фрагменты пособия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«Математическая грамотность. </a:t>
            </a:r>
            <a:br>
              <a:rPr lang="ru-RU" sz="1800" dirty="0" smtClean="0"/>
            </a:br>
            <a:r>
              <a:rPr lang="ru-RU" sz="1800" dirty="0" smtClean="0"/>
              <a:t>Сборник эталонных заданий»</a:t>
            </a: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" y="1295950"/>
            <a:ext cx="4867790" cy="299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1451" y="2350415"/>
            <a:ext cx="5162550" cy="105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0320" y="3443289"/>
            <a:ext cx="421368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216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429123" y="0"/>
            <a:ext cx="4589749" cy="133791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Фрагменты пособия</a:t>
            </a:r>
            <a:br>
              <a:rPr lang="ru-RU" dirty="0" smtClean="0"/>
            </a:br>
            <a:r>
              <a:rPr lang="ru-RU" sz="2000" dirty="0" smtClean="0"/>
              <a:t>«Математическая грамотность. </a:t>
            </a:r>
            <a:br>
              <a:rPr lang="ru-RU" sz="2000" dirty="0" smtClean="0"/>
            </a:br>
            <a:r>
              <a:rPr lang="ru-RU" sz="2000" dirty="0" smtClean="0"/>
              <a:t>Сборник эталонных заданий»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4276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6133548" cy="356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5416" y="4632127"/>
            <a:ext cx="5628584" cy="222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42852"/>
            <a:ext cx="3214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628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64" y="0"/>
            <a:ext cx="6000791" cy="1491917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Фрагменты пособия</a:t>
            </a:r>
            <a:br>
              <a:rPr lang="ru-RU" sz="3200" dirty="0" smtClean="0"/>
            </a:br>
            <a:r>
              <a:rPr lang="ru-RU" sz="2000" dirty="0" smtClean="0"/>
              <a:t>«Математическая грамотность. Сборник эталонных заданий»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142984"/>
            <a:ext cx="5696336" cy="553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52"/>
            <a:ext cx="3214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815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6249" y="0"/>
            <a:ext cx="4714908" cy="1491917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Фрагменты пособия</a:t>
            </a:r>
            <a:br>
              <a:rPr lang="ru-RU" sz="3200" dirty="0" smtClean="0"/>
            </a:br>
            <a:r>
              <a:rPr lang="ru-RU" sz="2000" dirty="0" smtClean="0"/>
              <a:t>«Математическая грамотность. Сборник эталонных заданий»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3214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3552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14488"/>
            <a:ext cx="75342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1945" y="3977336"/>
            <a:ext cx="7463479" cy="124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132" y="5371270"/>
            <a:ext cx="8089323" cy="12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815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5858538" cy="59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69869" y="142853"/>
            <a:ext cx="4543125" cy="121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Фрагменты пособия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«Математическая грамотность.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Сборник эталонных заданий»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52"/>
            <a:ext cx="3214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555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43307" y="142853"/>
            <a:ext cx="5269688" cy="1349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Фрагменты пособия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«Математическая грамотность.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Сборник эталонных заданий»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3214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491571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29000"/>
            <a:ext cx="4146434" cy="22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71480"/>
            <a:ext cx="3429024" cy="53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108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5" y="142853"/>
            <a:ext cx="4841060" cy="1349064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Фрагменты пособия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«Математическая грамотность. </a:t>
            </a:r>
            <a:br>
              <a:rPr lang="ru-RU" sz="2000" dirty="0" smtClean="0"/>
            </a:br>
            <a:r>
              <a:rPr lang="ru-RU" sz="2000" dirty="0" smtClean="0"/>
              <a:t>Сборник эталонных заданий»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3886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350591" cy="228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71942"/>
            <a:ext cx="8356780" cy="241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44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86" y="4143380"/>
            <a:ext cx="5405414" cy="255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71935" y="142853"/>
            <a:ext cx="4841060" cy="1349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Фрагменты пособия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«Математическая грамотность.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Сборник эталонных заданий»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52"/>
            <a:ext cx="4171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285859"/>
            <a:ext cx="4643470" cy="339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29552" cy="1000108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Рекомендации по планированию и организации деятельности учителей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571504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Встраивать практико-ориентированные сюжеты и задачи в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урочную деятельность</a:t>
            </a:r>
          </a:p>
          <a:p>
            <a:r>
              <a:rPr lang="ru-RU" sz="2200" dirty="0" smtClean="0"/>
              <a:t>Встраивать в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традиционный </a:t>
            </a:r>
            <a:r>
              <a:rPr lang="ru-RU" sz="2200" dirty="0" smtClean="0"/>
              <a:t>курс, в проверенную методику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Систематически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/>
              <a:t>использовать задания, построенные на реальных жизненных сюжетах</a:t>
            </a:r>
          </a:p>
          <a:p>
            <a:r>
              <a:rPr lang="ru-RU" sz="2200" dirty="0" smtClean="0"/>
              <a:t>Подходить комплексно к планированию формирования МГ, увязывать с формированием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результатов обучения</a:t>
            </a:r>
          </a:p>
          <a:p>
            <a:r>
              <a:rPr lang="ru-RU" sz="2200" dirty="0" smtClean="0"/>
              <a:t>Формировать МГ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дифференцированно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200" dirty="0" smtClean="0"/>
              <a:t>Не ограничиваться заданиями порогового уровня. Предлагать  более сложные задачи, развивать функциональную грамотность высоких уровней. Предлагать каждому и простые и сложные задачи. </a:t>
            </a:r>
          </a:p>
          <a:p>
            <a:r>
              <a:rPr lang="ru-RU" sz="2200" dirty="0" smtClean="0"/>
              <a:t>Использовать потенциал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проектной деятельности </a:t>
            </a:r>
            <a:r>
              <a:rPr lang="ru-RU" sz="2200" dirty="0" smtClean="0"/>
              <a:t>(выполнять в группах и на протяжении некоторого времени)</a:t>
            </a:r>
          </a:p>
          <a:p>
            <a:r>
              <a:rPr lang="ru-RU" sz="2200" dirty="0" smtClean="0"/>
              <a:t>Использовать ресурсы различных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объединений учителей</a:t>
            </a:r>
            <a:r>
              <a:rPr lang="ru-RU" sz="2200" dirty="0" smtClean="0"/>
              <a:t>:  методических объединений, ассоциаций, сетевых сообществ</a:t>
            </a:r>
          </a:p>
          <a:p>
            <a:endParaRPr lang="ru-RU" sz="2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2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arisa\Downloads\20220721_084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927" y="2660700"/>
            <a:ext cx="4238914" cy="2005915"/>
          </a:xfrm>
          <a:prstGeom prst="rect">
            <a:avLst/>
          </a:prstGeom>
          <a:noFill/>
        </p:spPr>
      </p:pic>
      <p:pic>
        <p:nvPicPr>
          <p:cNvPr id="5" name="Picture 2" descr="C:\Users\Larisa\Downloads\20220721_070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54" y="1070068"/>
            <a:ext cx="3879273" cy="1835727"/>
          </a:xfrm>
          <a:prstGeom prst="rect">
            <a:avLst/>
          </a:prstGeom>
          <a:noFill/>
        </p:spPr>
      </p:pic>
      <p:pic>
        <p:nvPicPr>
          <p:cNvPr id="6" name="Picture 2" descr="C:\Users\Larisa\Downloads\20220721_083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4008582"/>
            <a:ext cx="3927948" cy="1858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6215105" cy="128585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Сравнение результатов </a:t>
            </a:r>
            <a:r>
              <a:rPr lang="en-US" sz="3200" dirty="0" smtClean="0"/>
              <a:t>TIMSS </a:t>
            </a:r>
            <a:r>
              <a:rPr lang="ru-RU" sz="3200" dirty="0" smtClean="0"/>
              <a:t>и</a:t>
            </a:r>
            <a:r>
              <a:rPr lang="en-US" sz="3200" dirty="0" smtClean="0"/>
              <a:t> PISA </a:t>
            </a:r>
            <a:r>
              <a:rPr lang="ru-RU" sz="3200" dirty="0" smtClean="0"/>
              <a:t>в 2015 году</a:t>
            </a:r>
            <a:endParaRPr lang="ru-RU" sz="3200" dirty="0"/>
          </a:p>
        </p:txBody>
      </p:sp>
      <p:sp>
        <p:nvSpPr>
          <p:cNvPr id="45" name="Содержимое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357748" y="0"/>
            <a:ext cx="786252" cy="1085429"/>
            <a:chOff x="8845" y="281"/>
            <a:chExt cx="816" cy="685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9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1616850"/>
            <a:ext cx="6467491" cy="512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64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8" y="142852"/>
            <a:ext cx="3143272" cy="714380"/>
          </a:xfrm>
        </p:spPr>
        <p:txBody>
          <a:bodyPr/>
          <a:lstStyle/>
          <a:p>
            <a:pPr algn="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595" y="857232"/>
            <a:ext cx="8429685" cy="5857916"/>
          </a:xfrm>
        </p:spPr>
        <p:txBody>
          <a:bodyPr>
            <a:noAutofit/>
          </a:bodyPr>
          <a:lstStyle/>
          <a:p>
            <a:pPr algn="just"/>
            <a:r>
              <a:rPr lang="ru-RU" sz="1700" b="1" dirty="0" smtClean="0"/>
              <a:t>Результаты международного исследования PISA 2018</a:t>
            </a:r>
            <a:r>
              <a:rPr lang="ru-RU" sz="1700" dirty="0" smtClean="0"/>
              <a:t>. Публикации [Электронный ресурс]. </a:t>
            </a:r>
            <a:r>
              <a:rPr lang="ru-RU" sz="1700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http://www.centeroko.ru</a:t>
            </a:r>
            <a:endParaRPr lang="ru-RU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700" b="1" dirty="0" smtClean="0"/>
              <a:t>Математическая грамотность. Сборник эталонных задан</a:t>
            </a:r>
            <a:r>
              <a:rPr lang="ru-RU" sz="1700" dirty="0" smtClean="0"/>
              <a:t>ий. Выпуск 1. Учеб. пособие. В 2-х ч. Ч. 1, Ч.2 / [Г. С. Ковалёва и др.] ; под ред. Г. С. Ковалёвой, Л.О.Рословой. — М. ; СПб. : Просвещение, 2020. (Функциональная грамотность. Учимся для жизни)</a:t>
            </a:r>
            <a:endParaRPr lang="ru-RU" sz="1700" b="1" dirty="0" smtClean="0"/>
          </a:p>
          <a:p>
            <a:pPr algn="just"/>
            <a:r>
              <a:rPr lang="ru-RU" sz="1700" b="1" dirty="0" smtClean="0"/>
              <a:t>Математическая грамотность. Сборник эталонных задан</a:t>
            </a:r>
            <a:r>
              <a:rPr lang="ru-RU" sz="1700" dirty="0" smtClean="0"/>
              <a:t>ий. Выпуск 2. Учеб. пособие. В 2-х ч. Ч. 1, Ч. 2 / [Г. С. Ковалёва и др.] ; под ред. Г. С. Ковалёвой, Л.О.Рословой. — М. ; СПб. : Просвещение, 2020. (Функциональная грамотность. Учимся для жизни) (в печати)</a:t>
            </a:r>
          </a:p>
          <a:p>
            <a:r>
              <a:rPr lang="ru-RU" sz="1800" dirty="0" smtClean="0"/>
              <a:t>Электронный ресурс. </a:t>
            </a:r>
            <a:r>
              <a:rPr lang="ru-RU" sz="1800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</a:t>
            </a:r>
            <a:r>
              <a:rPr lang="en-US" sz="1800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skiv.instrao.ru</a:t>
            </a:r>
            <a:endParaRPr lang="ru-RU" sz="18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1800" b="1" dirty="0" smtClean="0"/>
              <a:t>S</a:t>
            </a:r>
            <a:r>
              <a:rPr lang="en-GB" sz="1800" b="1" dirty="0" err="1" smtClean="0"/>
              <a:t>chleicher</a:t>
            </a:r>
            <a:r>
              <a:rPr lang="ru-RU" sz="1800" b="1" dirty="0" smtClean="0"/>
              <a:t> А. </a:t>
            </a:r>
            <a:r>
              <a:rPr lang="en-US" sz="1800" dirty="0" smtClean="0"/>
              <a:t>K</a:t>
            </a:r>
            <a:r>
              <a:rPr lang="en-GB" sz="1800" dirty="0" err="1" smtClean="0"/>
              <a:t>ey</a:t>
            </a:r>
            <a:r>
              <a:rPr lang="en-GB" sz="1800" dirty="0" smtClean="0"/>
              <a:t> questions for mathematics teachers </a:t>
            </a:r>
            <a:r>
              <a:rPr lang="ru-RU" sz="1800" dirty="0" smtClean="0"/>
              <a:t> </a:t>
            </a:r>
            <a:r>
              <a:rPr lang="en-GB" sz="1800" dirty="0" smtClean="0"/>
              <a:t>and how PISA can answer them</a:t>
            </a:r>
            <a:r>
              <a:rPr lang="ru-RU" sz="1800" dirty="0" smtClean="0"/>
              <a:t>. </a:t>
            </a:r>
            <a:r>
              <a:rPr lang="en-AU" sz="1800" dirty="0" smtClean="0">
                <a:solidFill>
                  <a:prstClr val="black"/>
                </a:solidFill>
                <a:cs typeface="Helvetica" panose="020B0604020202020204" pitchFamily="34" charset="0"/>
              </a:rPr>
              <a:t>42</a:t>
            </a:r>
            <a:r>
              <a:rPr lang="en-AU" sz="1800" baseline="30000" dirty="0" smtClean="0">
                <a:solidFill>
                  <a:prstClr val="black"/>
                </a:solidFill>
                <a:cs typeface="Helvetica" panose="020B0604020202020204" pitchFamily="34" charset="0"/>
              </a:rPr>
              <a:t>nd</a:t>
            </a:r>
            <a:r>
              <a:rPr lang="en-AU" sz="1800" dirty="0" smtClean="0">
                <a:solidFill>
                  <a:prstClr val="black"/>
                </a:solidFill>
                <a:cs typeface="Helvetica" panose="020B0604020202020204" pitchFamily="34" charset="0"/>
              </a:rPr>
              <a:t> meeting of the PISA Governing Board</a:t>
            </a:r>
            <a:r>
              <a:rPr lang="ru-RU" sz="1800" dirty="0" smtClean="0">
                <a:solidFill>
                  <a:prstClr val="black"/>
                </a:solidFill>
                <a:cs typeface="Helvetica" panose="020B0604020202020204" pitchFamily="34" charset="0"/>
              </a:rPr>
              <a:t> </a:t>
            </a:r>
            <a:r>
              <a:rPr lang="en-AU" sz="1800" dirty="0" smtClean="0">
                <a:solidFill>
                  <a:prstClr val="black"/>
                </a:solidFill>
                <a:cs typeface="Helvetica" panose="020B0604020202020204" pitchFamily="34" charset="0"/>
              </a:rPr>
              <a:t>Brasilia, Brazil</a:t>
            </a:r>
            <a:r>
              <a:rPr lang="ru-RU" sz="1800" dirty="0" smtClean="0">
                <a:solidFill>
                  <a:prstClr val="black"/>
                </a:solidFill>
                <a:cs typeface="Helvetica" panose="020B0604020202020204" pitchFamily="34" charset="0"/>
              </a:rPr>
              <a:t>. </a:t>
            </a:r>
            <a:r>
              <a:rPr lang="ru-RU" sz="1800" dirty="0" smtClean="0"/>
              <a:t>2016</a:t>
            </a:r>
          </a:p>
        </p:txBody>
      </p:sp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0"/>
            <a:ext cx="6687128" cy="12144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Динамика результатов  стран в </a:t>
            </a:r>
            <a:r>
              <a:rPr lang="en-US" sz="3200" dirty="0" smtClean="0"/>
              <a:t>TIMSS </a:t>
            </a:r>
            <a:r>
              <a:rPr lang="ru-RU" sz="3200" dirty="0" smtClean="0"/>
              <a:t>и</a:t>
            </a:r>
            <a:r>
              <a:rPr lang="en-US" sz="3200" dirty="0" smtClean="0"/>
              <a:t> PISA </a:t>
            </a:r>
            <a:r>
              <a:rPr lang="ru-RU" sz="3200" dirty="0" smtClean="0"/>
              <a:t>в 2003 и 2015 гг. </a:t>
            </a:r>
            <a:endParaRPr lang="ru-RU" sz="3200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429652" y="1"/>
            <a:ext cx="714348" cy="1000108"/>
            <a:chOff x="8845" y="281"/>
            <a:chExt cx="816" cy="685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9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35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8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97891" y="0"/>
            <a:ext cx="7331828" cy="131156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>Функциональная грамотность: </a:t>
            </a:r>
            <a:br>
              <a:rPr lang="ru-RU" sz="3600" dirty="0" smtClean="0"/>
            </a:br>
            <a:r>
              <a:rPr lang="ru-RU" sz="3600" dirty="0" smtClean="0"/>
              <a:t>Что отличает обучение в странах-лидерах?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64357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Фокус не на деятельности учителя по представлению нового материала, а на стимулировании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самостоятельной учебной деятельности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smtClean="0"/>
              <a:t>ученика. Важно, что делают дети, а не учитель.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Обучение через деятельность</a:t>
            </a:r>
            <a:r>
              <a:rPr lang="ru-RU" sz="2200" b="1" i="1" dirty="0" smtClean="0"/>
              <a:t>: </a:t>
            </a:r>
            <a:r>
              <a:rPr lang="ru-RU" sz="2200" dirty="0" smtClean="0"/>
              <a:t>активный ученик - уточняет задачу, ищет информацию, представляет результат, формулирует критерии оценки,  вместе с учителем оценивает успешность выполнения</a:t>
            </a:r>
          </a:p>
          <a:p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Мотивирующая образовательная среда</a:t>
            </a:r>
          </a:p>
          <a:p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Персонализированное обучение: </a:t>
            </a:r>
            <a:r>
              <a:rPr lang="ru-RU" sz="2200" dirty="0" smtClean="0">
                <a:solidFill>
                  <a:schemeClr val="tx2"/>
                </a:solidFill>
              </a:rPr>
              <a:t>у</a:t>
            </a:r>
            <a:r>
              <a:rPr lang="ru-RU" sz="2200" dirty="0" smtClean="0"/>
              <a:t>чебные задачи </a:t>
            </a:r>
            <a:r>
              <a:rPr lang="ru-RU" sz="2200" dirty="0" err="1" smtClean="0"/>
              <a:t>релевантны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опыту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ученика</a:t>
            </a:r>
            <a:r>
              <a:rPr lang="ru-RU" sz="2200" dirty="0" smtClean="0"/>
              <a:t>, актуальны для него</a:t>
            </a:r>
          </a:p>
          <a:p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Проектное обучение: </a:t>
            </a:r>
            <a:r>
              <a:rPr lang="ru-RU" sz="2200" dirty="0" err="1" smtClean="0"/>
              <a:t>межпредметные</a:t>
            </a:r>
            <a:r>
              <a:rPr lang="ru-RU" sz="2200" dirty="0" smtClean="0"/>
              <a:t> групповые проекты различной продолжительности, в том числе в связке с реальными задачами своего сообщества</a:t>
            </a:r>
          </a:p>
          <a:p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Обучение через исследование</a:t>
            </a:r>
            <a:r>
              <a:rPr lang="ru-RU" sz="2200" b="1" i="1" dirty="0" smtClean="0"/>
              <a:t>: </a:t>
            </a:r>
            <a:r>
              <a:rPr lang="ru-RU" sz="2200" dirty="0" smtClean="0"/>
              <a:t>развитие познавательной сферы</a:t>
            </a:r>
          </a:p>
          <a:p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Оценивание для обучения: </a:t>
            </a:r>
            <a:r>
              <a:rPr lang="ru-RU" sz="2200" dirty="0" smtClean="0"/>
              <a:t>выполняет функцию обратной связи – показывает сильные и слабые результаты, главное - ближайшие и долговременные учебные цели, а не фиксация неудач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000924" cy="1000108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Что важно для формирования математической грамотности?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358246" cy="5572164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Системность</a:t>
            </a:r>
            <a:r>
              <a:rPr lang="ru-RU" sz="2400" dirty="0" smtClean="0"/>
              <a:t> формируемых математических знаний, необходимость теоретической базы: без знаний нет применения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Ф</a:t>
            </a:r>
            <a:r>
              <a:rPr lang="ru-RU" sz="2400" dirty="0" smtClean="0"/>
              <a:t>ормировать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готовность </a:t>
            </a:r>
            <a:r>
              <a:rPr lang="ru-RU" sz="2400" dirty="0" smtClean="0"/>
              <a:t>к взаимодействию с математической стороной окружающего мира: через опыт и погружение в реальные ситуации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У</a:t>
            </a:r>
            <a:r>
              <a:rPr lang="ru-RU" sz="2400" dirty="0" smtClean="0"/>
              <a:t>чить математическому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моделированию</a:t>
            </a:r>
            <a:r>
              <a:rPr lang="ru-RU" sz="2400" dirty="0" smtClean="0"/>
              <a:t> реальных ситуаций и переносить способы решения учебных задач на реальные, создавать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опыт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поиска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/>
              <a:t>путей решения жизненных задач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Р</a:t>
            </a:r>
            <a:r>
              <a:rPr lang="ru-RU" sz="2400" dirty="0" smtClean="0"/>
              <a:t>азвивать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когнитивную сферу</a:t>
            </a:r>
            <a:r>
              <a:rPr lang="ru-RU" sz="2400" dirty="0" smtClean="0"/>
              <a:t>, учить познавать окружающий мир, задаваться вопросами, рассуждать , анализировать, искать закономерности, искать разные способы решения задачи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Ф</a:t>
            </a:r>
            <a:r>
              <a:rPr lang="ru-RU" sz="2400" dirty="0" smtClean="0"/>
              <a:t>ормировать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компетенции</a:t>
            </a:r>
            <a:r>
              <a:rPr lang="ru-RU" sz="2400" dirty="0" smtClean="0">
                <a:solidFill>
                  <a:srgbClr val="7030A0"/>
                </a:solidFill>
              </a:rPr>
              <a:t>: </a:t>
            </a:r>
            <a:r>
              <a:rPr lang="ru-RU" sz="2400" i="1" dirty="0" smtClean="0"/>
              <a:t>читательскую</a:t>
            </a:r>
            <a:r>
              <a:rPr lang="ru-RU" sz="2400" dirty="0" smtClean="0"/>
              <a:t> (понять условие), </a:t>
            </a:r>
            <a:r>
              <a:rPr lang="ru-RU" sz="2400" i="1" dirty="0" smtClean="0"/>
              <a:t>коммуникативную</a:t>
            </a:r>
            <a:r>
              <a:rPr lang="ru-RU" sz="2400" dirty="0" smtClean="0"/>
              <a:t> (сформулировать полученный результат в речевой форме),</a:t>
            </a:r>
            <a:r>
              <a:rPr lang="ru-RU" sz="2400" i="1" dirty="0" smtClean="0"/>
              <a:t> информационную </a:t>
            </a:r>
            <a:r>
              <a:rPr lang="ru-RU" sz="2400" dirty="0" smtClean="0"/>
              <a:t>(распознать неверную диаграмму), </a:t>
            </a:r>
            <a:r>
              <a:rPr lang="ru-RU" sz="2400" i="1" dirty="0" smtClean="0"/>
              <a:t>социальную</a:t>
            </a:r>
            <a:r>
              <a:rPr lang="ru-RU" sz="2400" dirty="0" smtClean="0"/>
              <a:t> (сформулировать результат или утверждение в терминах и понятиях соответствующей сюжету социальной сферы) </a:t>
            </a:r>
            <a:endParaRPr lang="ru-RU" sz="2400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Р</a:t>
            </a:r>
            <a:r>
              <a:rPr lang="ru-RU" sz="2400" dirty="0" smtClean="0"/>
              <a:t>азвивать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регулятивную</a:t>
            </a:r>
            <a:r>
              <a:rPr lang="ru-RU" sz="2400" dirty="0" smtClean="0"/>
              <a:t> сферы: учить планировать деятельность, конструировать алгоритмы (вычисления, построения и пр.)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Развивать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рефлексию</a:t>
            </a:r>
            <a:r>
              <a:rPr lang="ru-RU" sz="2400" dirty="0" smtClean="0"/>
              <a:t>: контролировать процесс и результат, выполнять проверку на соответствие исходным данным и правдоподобие, коррекцию и оценку результата деятельности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4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ru-RU" sz="2400" dirty="0" smtClean="0"/>
          </a:p>
          <a:p>
            <a:pPr lvl="0">
              <a:spcBef>
                <a:spcPts val="0"/>
              </a:spcBef>
            </a:pPr>
            <a:endParaRPr lang="ru-RU" sz="2200" dirty="0" smtClean="0"/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24" cy="9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6;p60"/>
          <p:cNvSpPr txBox="1">
            <a:spLocks/>
          </p:cNvSpPr>
          <p:nvPr/>
        </p:nvSpPr>
        <p:spPr>
          <a:xfrm>
            <a:off x="357158" y="3214686"/>
            <a:ext cx="8572560" cy="32861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363600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Введение новых заданий, основанных на реальных ситуациях</a:t>
            </a:r>
          </a:p>
          <a:p>
            <a:pPr marL="457200" marR="0" lvl="0" indent="-412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Используем реальные ситуации, чтобы учить распознавать математику и моделировать ситуацию на языке математики: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реальной ситуации к текстовой задаче (Чему равна площадь столешницы?)</a:t>
            </a:r>
          </a:p>
          <a:p>
            <a:pPr marL="457200" lvl="0" indent="-412750" fontAlgn="auto">
              <a:spcBef>
                <a:spcPts val="600"/>
              </a:spcBef>
              <a:spcAft>
                <a:spcPts val="0"/>
              </a:spcAft>
              <a:buSzPts val="29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От текстовой задачи к реальной ситуации: трансформируем, «надстраиваем» текстовые задачи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2900"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Google Shape;758;p60"/>
          <p:cNvSpPr txBox="1">
            <a:spLocks/>
          </p:cNvSpPr>
          <p:nvPr/>
        </p:nvSpPr>
        <p:spPr>
          <a:xfrm>
            <a:off x="1857356" y="0"/>
            <a:ext cx="6929486" cy="14287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800"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РФ: Направления формирования математической грамотности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Google Shape;766;p60"/>
          <p:cNvSpPr txBox="1">
            <a:spLocks/>
          </p:cNvSpPr>
          <p:nvPr/>
        </p:nvSpPr>
        <p:spPr>
          <a:xfrm>
            <a:off x="369455" y="1142984"/>
            <a:ext cx="7845883" cy="228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ФГОС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Примерной рабочей программы</a:t>
            </a:r>
          </a:p>
          <a:p>
            <a:pPr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defRPr/>
            </a:pPr>
            <a:r>
              <a:rPr lang="ru-RU" sz="2400" dirty="0" smtClean="0">
                <a:hlinkClick r:id="rId2"/>
              </a:rPr>
              <a:t>Примерные рабочие программы (</a:t>
            </a:r>
            <a:r>
              <a:rPr lang="en-US" sz="2400" dirty="0" smtClean="0">
                <a:hlinkClick r:id="rId2"/>
              </a:rPr>
              <a:t>edsoo.ru)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1841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Предметные результаты обучения</a:t>
            </a:r>
          </a:p>
          <a:p>
            <a:pPr marL="0" marR="0" lvl="0" indent="-1841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Метапредметные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результаты обучения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144" y="0"/>
            <a:ext cx="7165573" cy="171448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Примерная рабочая программа.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результаты освоения программы</a:t>
            </a:r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501122" cy="52864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i="1" dirty="0" smtClean="0">
                <a:solidFill>
                  <a:srgbClr val="002060"/>
                </a:solidFill>
              </a:rPr>
              <a:t>Познавательные</a:t>
            </a:r>
            <a:r>
              <a:rPr lang="ru-RU" sz="42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200" b="1" i="1" dirty="0" smtClean="0">
                <a:solidFill>
                  <a:srgbClr val="002060"/>
                </a:solidFill>
              </a:rPr>
              <a:t>действия</a:t>
            </a:r>
            <a:r>
              <a:rPr lang="ru-RU" sz="4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3800" u="sng" dirty="0" smtClean="0"/>
              <a:t>Базовые логические действия:</a:t>
            </a:r>
            <a:endParaRPr lang="ru-RU" sz="3800" dirty="0" smtClean="0"/>
          </a:p>
          <a:p>
            <a:pPr lvl="0"/>
            <a:r>
              <a:rPr lang="ru-RU" sz="3800" dirty="0" smtClean="0"/>
              <a:t>выявлять и характеризовать существенные признаки математических объектов, понятий, отношений между понятиями; формулировать определения понятий; устанавливать существенный признак классификации, основания для обобщения и сравнения, критерии проводимого анализа;</a:t>
            </a:r>
          </a:p>
          <a:p>
            <a:pPr lvl="0"/>
            <a:r>
              <a:rPr lang="ru-RU" sz="3800" dirty="0" smtClean="0"/>
              <a:t>воспринимать, формулировать и преобразовывать суждения: утвердительные и отрицательные, единичные, частные и общие; условные;</a:t>
            </a:r>
          </a:p>
          <a:p>
            <a:pPr lvl="0"/>
            <a:r>
              <a:rPr lang="ru-RU" sz="3800" dirty="0" smtClean="0"/>
              <a:t>выявлять математические закономерности, взаимосвязи и противоречия в фактах, данных, наблюдениях и утверждениях; предлагать критерии для выявления закономерностей и противоречий; </a:t>
            </a:r>
          </a:p>
          <a:p>
            <a:pPr lvl="0"/>
            <a:r>
              <a:rPr lang="ru-RU" sz="3800" dirty="0" smtClean="0"/>
              <a:t>делать выводы с использованием законов логики, дедуктивных и индуктивных умозаключений, умозаключений по аналогии;</a:t>
            </a:r>
          </a:p>
          <a:p>
            <a:pPr lvl="0"/>
            <a:r>
              <a:rPr lang="ru-RU" sz="3800" dirty="0" smtClean="0"/>
              <a:t>разбирать доказательства математических утверждений (прямые и от противного), проводить самостоятельно несложные доказательства математических фактов, выстраивать аргументацию, приводить примеры и </a:t>
            </a:r>
            <a:r>
              <a:rPr lang="ru-RU" sz="3800" dirty="0" err="1" smtClean="0"/>
              <a:t>контрпримеры</a:t>
            </a:r>
            <a:r>
              <a:rPr lang="ru-RU" sz="3800" dirty="0" smtClean="0"/>
              <a:t>; обосновывать собственные рассуждения;</a:t>
            </a:r>
          </a:p>
          <a:p>
            <a:pPr lvl="0"/>
            <a:r>
              <a:rPr lang="ru-RU" sz="3800" dirty="0" smtClean="0"/>
              <a:t>выбирать способ решения учебной задачи (сравнивать несколько вариантов решения, выбирать наиболее подходящий с учётом самостоятельно выделенных критериев).</a:t>
            </a: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782" y="0"/>
            <a:ext cx="7257936" cy="185736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Примерная рабочая программа.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результаты освоения программы</a:t>
            </a:r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501122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Регулятивные действия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u="sng" dirty="0" smtClean="0"/>
              <a:t>Самоорганизация:</a:t>
            </a:r>
            <a:endParaRPr lang="ru-RU" dirty="0" smtClean="0"/>
          </a:p>
          <a:p>
            <a:pPr lvl="0"/>
            <a:r>
              <a:rPr lang="ru-RU" dirty="0" smtClean="0"/>
              <a:t>самостоятельно составлять план, алгоритм решения задачи (или его часть), выбирать способ решения с учётом имеющихся ресурсов и собственных возможностей, аргументировать и корректировать варианты решений с учётом новой информации; </a:t>
            </a:r>
          </a:p>
          <a:p>
            <a:pPr>
              <a:buNone/>
            </a:pPr>
            <a:r>
              <a:rPr lang="ru-RU" u="sng" dirty="0" smtClean="0"/>
              <a:t>Самоконтроль:</a:t>
            </a:r>
            <a:endParaRPr lang="ru-RU" dirty="0" smtClean="0"/>
          </a:p>
          <a:p>
            <a:pPr lvl="0"/>
            <a:r>
              <a:rPr lang="ru-RU" dirty="0" smtClean="0"/>
              <a:t>владеть способами самопроверки, самоконтроля процесса и результата решения математической задачи; </a:t>
            </a:r>
          </a:p>
          <a:p>
            <a:pPr lvl="0"/>
            <a:r>
              <a:rPr lang="ru-RU" dirty="0" smtClean="0"/>
              <a:t>предвидеть трудности, которые могут возникнуть при решении задачи, вносить коррективы в деятельность на основе новых обстоятельств, найденных ошибок, выявленных трудностей;</a:t>
            </a:r>
          </a:p>
          <a:p>
            <a:pPr lvl="0"/>
            <a:r>
              <a:rPr lang="ru-RU" dirty="0" smtClean="0"/>
              <a:t>оценивать соответствие результата деятельности поставленной цели и условиям, объяснять причины достижения или </a:t>
            </a:r>
            <a:r>
              <a:rPr lang="ru-RU" dirty="0" err="1" smtClean="0"/>
              <a:t>недостижения</a:t>
            </a:r>
            <a:r>
              <a:rPr lang="ru-RU" dirty="0" smtClean="0"/>
              <a:t> цели, находить ошибку, давать оценку приобретённому опыту.</a:t>
            </a: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1409</Words>
  <Application>Microsoft Office PowerPoint</Application>
  <PresentationFormat>Экран (4:3)</PresentationFormat>
  <Paragraphs>133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Методическое обеспечение формирования математической грамотности в 5-9-х классах</vt:lpstr>
      <vt:lpstr>Ответим на вопросы:</vt:lpstr>
      <vt:lpstr>Сравнение результатов TIMSS и PISA в 2015 году</vt:lpstr>
      <vt:lpstr>Динамика результатов  стран в TIMSS и PISA в 2003 и 2015 гг. </vt:lpstr>
      <vt:lpstr>Функциональная грамотность:  Что отличает обучение в странах-лидерах?</vt:lpstr>
      <vt:lpstr>Что важно для формирования математической грамотности?</vt:lpstr>
      <vt:lpstr>Слайд 7</vt:lpstr>
      <vt:lpstr> Примерная рабочая программа. Метапредметные результаты освоения программы </vt:lpstr>
      <vt:lpstr> Примерная рабочая программа. Метапредметные результаты освоения программы </vt:lpstr>
      <vt:lpstr> Примерная рабочая программа. Тематическое планирование </vt:lpstr>
      <vt:lpstr>Слайд 11</vt:lpstr>
      <vt:lpstr>Слайд 12</vt:lpstr>
      <vt:lpstr>Стратегии обучения: рекомендации от PISA  учителям математики</vt:lpstr>
      <vt:lpstr>Учебное пособие  «Математическая грамотность. Сборник эталонных заданий»</vt:lpstr>
      <vt:lpstr>Фрагменты пособия  https://shop.prosv.ru/funkcionalnaya-gramotnost  </vt:lpstr>
      <vt:lpstr>Слайд 16</vt:lpstr>
      <vt:lpstr>Фрагменты пособия «Математическая грамотность.  Сборник эталонных заданий» </vt:lpstr>
      <vt:lpstr>Слайд 18</vt:lpstr>
      <vt:lpstr>Фрагменты пособия «Математическая грамотность.  Сборник эталонных заданий»</vt:lpstr>
      <vt:lpstr>Фрагменты пособия «Математическая грамотность.  Сборник эталонных заданий»</vt:lpstr>
      <vt:lpstr>Фрагменты пособия «Математическая грамотность.  Сборник эталонных заданий»</vt:lpstr>
      <vt:lpstr>Фрагменты пособия «Математическая грамотность. Сборник эталонных заданий»</vt:lpstr>
      <vt:lpstr>Фрагменты пособия «Математическая грамотность. Сборник эталонных заданий»</vt:lpstr>
      <vt:lpstr>Слайд 24</vt:lpstr>
      <vt:lpstr>Слайд 25</vt:lpstr>
      <vt:lpstr>Фрагменты пособия «Математическая грамотность.  Сборник эталонных заданий»</vt:lpstr>
      <vt:lpstr>Слайд 27</vt:lpstr>
      <vt:lpstr>Рекомендации по планированию и организации деятельности учителей</vt:lpstr>
      <vt:lpstr>Слайд 29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слайда</dc:title>
  <dc:creator>Nurgul</dc:creator>
  <cp:lastModifiedBy>Larisa</cp:lastModifiedBy>
  <cp:revision>19</cp:revision>
  <dcterms:created xsi:type="dcterms:W3CDTF">2022-07-11T10:42:28Z</dcterms:created>
  <dcterms:modified xsi:type="dcterms:W3CDTF">2022-07-21T02:59:47Z</dcterms:modified>
</cp:coreProperties>
</file>