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308" r:id="rId18"/>
    <p:sldId id="278" r:id="rId19"/>
    <p:sldId id="283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9" r:id="rId38"/>
    <p:sldId id="311" r:id="rId39"/>
    <p:sldId id="312" r:id="rId40"/>
    <p:sldId id="313" r:id="rId41"/>
    <p:sldId id="314" r:id="rId42"/>
    <p:sldId id="315" r:id="rId43"/>
    <p:sldId id="318" r:id="rId44"/>
    <p:sldId id="317" r:id="rId45"/>
    <p:sldId id="319" r:id="rId46"/>
    <p:sldId id="321" r:id="rId47"/>
    <p:sldId id="320" r:id="rId48"/>
    <p:sldId id="322" r:id="rId49"/>
    <p:sldId id="323" r:id="rId50"/>
    <p:sldId id="324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27" y="2927927"/>
            <a:ext cx="8164945" cy="18195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Содержательные и когнитивные аспекты математической грамотности</a:t>
            </a:r>
            <a:endParaRPr lang="ru-RU" sz="4000" dirty="0">
              <a:solidFill>
                <a:srgbClr val="034EA2"/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B5E21B-D818-05BA-F381-237672504AF1}"/>
              </a:ext>
            </a:extLst>
          </p:cNvPr>
          <p:cNvSpPr txBox="1"/>
          <p:nvPr/>
        </p:nvSpPr>
        <p:spPr>
          <a:xfrm>
            <a:off x="5103090" y="4970318"/>
            <a:ext cx="370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Рослова Лариса Олеговна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18" y="1625600"/>
            <a:ext cx="8356386" cy="52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736" y="0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93454" y="142852"/>
            <a:ext cx="6964825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задания. Пособия.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Аренда автомобиля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4995691" y="6012874"/>
            <a:ext cx="3880455" cy="665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Вычисление стоимости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Вычисление времени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736" y="0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638" y="1136073"/>
            <a:ext cx="6411617" cy="556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93454" y="142852"/>
            <a:ext cx="6964825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задания. Пособия.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Аренда автомобиля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6844144" y="2595418"/>
            <a:ext cx="2087419" cy="1754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числового выражения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Сравнение величин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286676" cy="178595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 «Изменение и зависимости»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972452" cy="46434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системах взаимосвязанных объектов происходят изменения, элементы системы влияют друг на друга.  Некоторые из этих связей связаны с дискретными изменениями, другие непрерывны. Чтобы быть более осведомленным об изменениях и отношениях, необходимо понимать фундаментальные типы изменений и понимать, когда они происходят, чтобы использовать подходящие математические модели для описания и прогнозирования изменений. </a:t>
            </a:r>
          </a:p>
          <a:p>
            <a:r>
              <a:rPr lang="ru-RU" dirty="0" smtClean="0"/>
              <a:t>Математически это означает моделирование изменений и отношений с соответствующими функциями и уравнениями, а также создание, интерпретацию и перевод между символическими и графическими представлениями отношений.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114300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идеи 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86808" cy="578645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Элементы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традиционного математического содержания </a:t>
            </a:r>
            <a:r>
              <a:rPr lang="ru-RU" dirty="0" smtClean="0"/>
              <a:t>из разделов функций и алгебры, включая алгебраические выражения, уравнения и неравенства, табличные и графические представления, играют центральную роль в описании, моделировании и интерпретации явлений изменений.</a:t>
            </a:r>
          </a:p>
          <a:p>
            <a:r>
              <a:rPr lang="ru-RU" dirty="0" smtClean="0"/>
              <a:t>Через термины и понятия, связанные с изменениями, могут быть описаны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взаимосвязи</a:t>
            </a:r>
            <a:r>
              <a:rPr lang="ru-RU" dirty="0" smtClean="0"/>
              <a:t> статистического, геометрического характера.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Цифровые инструменты </a:t>
            </a:r>
            <a:r>
              <a:rPr lang="ru-RU" dirty="0" smtClean="0"/>
              <a:t>предоставляют средства для визуализации и взаимодействия с изменениями и зависимостями. Они дополняют математические понятия числовым наполнением.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Явления роста: </a:t>
            </a:r>
            <a:r>
              <a:rPr lang="ru-RU" dirty="0" smtClean="0"/>
              <a:t>Понимание различных процессов (распространение пандемии, рост бактерий, изменение климата) требует от людей мыслить не только с точки зрения линейных отношений, но и осознавать, что такие явления нуждаются в нелинейных (часто экспоненциальных, но также и других) моделях.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186634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Основное содержание 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643602"/>
          </a:xfrm>
        </p:spPr>
        <p:txBody>
          <a:bodyPr>
            <a:normAutofit fontScale="92500" lnSpcReduction="10000"/>
          </a:bodyPr>
          <a:lstStyle/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Функции: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понятие функции</a:t>
            </a:r>
            <a:r>
              <a:rPr lang="ru-RU" dirty="0" smtClean="0"/>
              <a:t>;</a:t>
            </a:r>
            <a:r>
              <a:rPr lang="x-none" smtClean="0"/>
              <a:t> преимущественно, но не ограничиваясь только ею, линейная функция</a:t>
            </a:r>
            <a:r>
              <a:rPr lang="ru-RU" dirty="0" smtClean="0"/>
              <a:t>;</a:t>
            </a:r>
            <a:r>
              <a:rPr lang="x-none" smtClean="0"/>
              <a:t> свойства функций, а также различные способы их описания и представления. Обычно использу</a:t>
            </a:r>
            <a:r>
              <a:rPr lang="ru-RU" dirty="0" smtClean="0"/>
              <a:t>ют </a:t>
            </a:r>
            <a:r>
              <a:rPr lang="x-none" smtClean="0"/>
              <a:t>словесны</a:t>
            </a:r>
            <a:r>
              <a:rPr lang="ru-RU" dirty="0" smtClean="0"/>
              <a:t>е</a:t>
            </a:r>
            <a:r>
              <a:rPr lang="x-none" smtClean="0"/>
              <a:t>, символьны</a:t>
            </a:r>
            <a:r>
              <a:rPr lang="ru-RU" dirty="0" smtClean="0"/>
              <a:t>е</a:t>
            </a:r>
            <a:r>
              <a:rPr lang="x-none" smtClean="0"/>
              <a:t>, табличны</a:t>
            </a:r>
            <a:r>
              <a:rPr lang="ru-RU" dirty="0" smtClean="0"/>
              <a:t>е</a:t>
            </a:r>
            <a:r>
              <a:rPr lang="x-none" smtClean="0"/>
              <a:t> и графически</a:t>
            </a:r>
            <a:r>
              <a:rPr lang="ru-RU" dirty="0" smtClean="0"/>
              <a:t>е </a:t>
            </a:r>
            <a:r>
              <a:rPr lang="x-none" smtClean="0"/>
              <a:t>представления</a:t>
            </a:r>
            <a:endParaRPr lang="ru-RU" dirty="0" smtClean="0"/>
          </a:p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Алгебраические выражения: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словесная интерпретация</a:t>
            </a:r>
            <a:r>
              <a:rPr lang="ru-RU" dirty="0" smtClean="0"/>
              <a:t> выражений; </a:t>
            </a:r>
            <a:r>
              <a:rPr lang="x-none" smtClean="0"/>
              <a:t>выражения, включающие числа, символы, арифметические операции, степени и простые корни</a:t>
            </a:r>
            <a:r>
              <a:rPr lang="ru-RU" dirty="0" smtClean="0"/>
              <a:t>; </a:t>
            </a:r>
            <a:r>
              <a:rPr lang="x-none" smtClean="0"/>
              <a:t>преобразования алгебраических выражений </a:t>
            </a:r>
            <a:endParaRPr lang="ru-RU" dirty="0" smtClean="0"/>
          </a:p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Уравнения и неравенства: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линейные уравнения и неравенства, простые уравнения второй степени</a:t>
            </a:r>
            <a:endParaRPr lang="ru-RU" dirty="0" smtClean="0"/>
          </a:p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Системы координат: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представление и описание данных, их расположения и отношений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129634" cy="85725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 задания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Пицца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514" y="1214421"/>
            <a:ext cx="8171847" cy="536925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«В пиццерии продаются два вида круглой пиццы, имеющих одинаковую толщину и разные размеры.  Диаметр меньшей пиццы равен 30 см,  и она стоит 30 </a:t>
            </a:r>
            <a:r>
              <a:rPr lang="ru-RU" sz="2400" dirty="0" err="1" smtClean="0">
                <a:solidFill>
                  <a:schemeClr val="tx1"/>
                </a:solidFill>
              </a:rPr>
              <a:t>зедов</a:t>
            </a:r>
            <a:r>
              <a:rPr lang="ru-RU" sz="2400" dirty="0" smtClean="0">
                <a:solidFill>
                  <a:schemeClr val="tx1"/>
                </a:solidFill>
              </a:rPr>
              <a:t>. Диаметр большей пиццы равен 40 см, и она стоит 40 </a:t>
            </a:r>
            <a:r>
              <a:rPr lang="ru-RU" sz="2400" dirty="0" err="1" smtClean="0">
                <a:solidFill>
                  <a:schemeClr val="tx1"/>
                </a:solidFill>
              </a:rPr>
              <a:t>зедов</a:t>
            </a:r>
            <a:r>
              <a:rPr lang="ru-RU" sz="2400" dirty="0" smtClean="0">
                <a:solidFill>
                  <a:schemeClr val="tx1"/>
                </a:solidFill>
              </a:rPr>
              <a:t>. Какие пиццы выгоднее покупать в этой пиццерии? Приведите ваши рассуждения.»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Область содержания: </a:t>
            </a:r>
            <a:r>
              <a:rPr lang="ru-RU" sz="2400" i="1" dirty="0" smtClean="0">
                <a:solidFill>
                  <a:schemeClr val="tx1"/>
                </a:solidFill>
              </a:rPr>
              <a:t>Изменение и зависимости. 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Когнитивный процесс: </a:t>
            </a:r>
            <a:r>
              <a:rPr lang="ru-RU" sz="2400" i="1" dirty="0" smtClean="0">
                <a:solidFill>
                  <a:schemeClr val="tx1"/>
                </a:solidFill>
              </a:rPr>
              <a:t>Формулировать. 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Контекст: </a:t>
            </a:r>
            <a:r>
              <a:rPr lang="ru-RU" sz="2400" i="1" dirty="0" smtClean="0">
                <a:solidFill>
                  <a:schemeClr val="tx1"/>
                </a:solidFill>
              </a:rPr>
              <a:t>Личный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Результат РФ: </a:t>
            </a:r>
            <a:r>
              <a:rPr lang="ru-RU" sz="2400" i="1" dirty="0" smtClean="0">
                <a:solidFill>
                  <a:schemeClr val="tx1"/>
                </a:solidFill>
              </a:rPr>
              <a:t>11%. </a:t>
            </a:r>
          </a:p>
          <a:p>
            <a:endParaRPr lang="ru-RU" sz="2000" i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5382" y="1825625"/>
            <a:ext cx="4709968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672" y="394111"/>
            <a:ext cx="5572164" cy="628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516054" y="4886037"/>
            <a:ext cx="2578128" cy="1819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Составление формулы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Вычисления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«вербальной» формуле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729673"/>
            <a:ext cx="2844799" cy="409170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Частота пульса при физической нагрузке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98250" y="1027436"/>
            <a:ext cx="11499538" cy="58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16364" y="0"/>
            <a:ext cx="75276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</a:t>
            </a:r>
          </a:p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Многоярусный торт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1919982" y="5514108"/>
            <a:ext cx="2522709" cy="1089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Отношения,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пропорциональность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691" y="129308"/>
            <a:ext cx="7606465" cy="119149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заданий. Открытый банк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96291"/>
            <a:ext cx="8229600" cy="50759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Две шкалы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Деление одноклеточных организмов</a:t>
            </a:r>
          </a:p>
          <a:p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66255"/>
            <a:ext cx="3695696" cy="226290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Экскурсия по заповеднику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89" y="142852"/>
            <a:ext cx="5155870" cy="67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2756516"/>
            <a:ext cx="4071934" cy="410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6691" cy="40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Обсудим: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Области содержания математической грамотности: что входит, какие установлены акценты</a:t>
            </a:r>
          </a:p>
          <a:p>
            <a:pPr algn="l">
              <a:buFont typeface="Wingdings" pitchFamily="2" charset="2"/>
              <a:buChar char="v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Когнитивные процессы, характеризующие математическую грамотность</a:t>
            </a: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из каждой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491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215238" cy="207170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 «Пространство и формы»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28662" y="2571744"/>
            <a:ext cx="7786742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«Пространство и формы» охватывают широкий спектр явлений, которые встречаются повсюду в нашем мире: свойства объектов, положения и ориентации, навигация, шаблоны, декодирование и кодирование визуальной информации, динамическое взаимодействие с реальными формами, движением, смещением и способностью изменение положения в пространстве.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идеи 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72494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Геометрия служит важной основой для области «Пространство и формы», но данная область выходит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за рамки традиционной геометрии </a:t>
            </a:r>
            <a:r>
              <a:rPr lang="ru-RU" dirty="0" smtClean="0"/>
              <a:t>по содержанию, значению и методу, опираясь на элементы других математических областей, таких как пространственная визуализация, измерение и алгебра. Например, формы могут меняться, точка может перемещаться, что требует понятия функции. Формулы измерений являются центральными в этой области.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Геометрические приближения: </a:t>
            </a:r>
            <a:r>
              <a:rPr lang="ru-RU" dirty="0" smtClean="0"/>
              <a:t>Сегодняшний мир полон форм, которые не соответствуют стандартным формам. Поскольку простые формулы не имеют дело с нерегулярностью, стало труднее понять, что мы видим, и найти площадь или объем получаемых структур.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Основное содержание области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Геометрические фигуры и отношения </a:t>
            </a:r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в двух и трех измерениях: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статические отношения, такие как алгебраические связи между элементами фигур (например, теорема Пифагора), относительное положение, сходство и соответствие, и динамические отношения, включающие трансформацию и движение объектов, а также соответствия между двух- и трехмерными объектами</a:t>
            </a:r>
            <a:r>
              <a:rPr lang="ru-RU" dirty="0" smtClean="0"/>
              <a:t> (например, кубики, сворачивание листа бумаги)</a:t>
            </a:r>
            <a:r>
              <a:rPr lang="x-none" smtClean="0"/>
              <a:t>. </a:t>
            </a:r>
            <a:endParaRPr lang="ru-RU" dirty="0" smtClean="0"/>
          </a:p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Измерение: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количественная оценка элементов фигур</a:t>
            </a:r>
            <a:r>
              <a:rPr lang="ru-RU" dirty="0" smtClean="0"/>
              <a:t>/</a:t>
            </a:r>
            <a:r>
              <a:rPr lang="x-none" smtClean="0"/>
              <a:t>объектов и отношений между фигурами </a:t>
            </a:r>
            <a:r>
              <a:rPr lang="ru-RU" dirty="0" smtClean="0"/>
              <a:t>/</a:t>
            </a:r>
            <a:r>
              <a:rPr lang="x-none" smtClean="0"/>
              <a:t>объектами</a:t>
            </a:r>
            <a:r>
              <a:rPr lang="ru-RU" dirty="0" smtClean="0"/>
              <a:t> (</a:t>
            </a:r>
            <a:r>
              <a:rPr lang="x-none" smtClean="0"/>
              <a:t>угловые измерения, расстояние, длина, периметр, длина окружности, площадь и объем</a:t>
            </a:r>
            <a:r>
              <a:rPr lang="ru-RU" dirty="0" smtClean="0"/>
              <a:t>)</a:t>
            </a:r>
            <a:r>
              <a:rPr lang="x-none" smtClean="0"/>
              <a:t>. 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7" y="1"/>
            <a:ext cx="7436139" cy="928669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. Садовник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132" y="770021"/>
            <a:ext cx="8787864" cy="59195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садовника есть 32 м провода, которым он хочет обозначить на земле границу клумбы. Форму клумбы надо выбрать из следующих вариантов. Хватит ли 32 м провода, чтобы обозначить границу клумбы?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5938520" cy="31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43702" y="3500438"/>
          <a:ext cx="2204186" cy="317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093"/>
                <a:gridCol w="1102093"/>
              </a:tblGrid>
              <a:tr h="633075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клумбы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3932" cy="92869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</a:t>
            </a:r>
            <a:r>
              <a:rPr lang="ru-RU" dirty="0" smtClean="0"/>
              <a:t>Многоярусный торт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1073213"/>
            <a:ext cx="11556027" cy="57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489528" y="5857892"/>
            <a:ext cx="3860799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Пространственное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воображение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982" y="274638"/>
            <a:ext cx="6811818" cy="868346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Пособия.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Новая квартира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903823" cy="424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4214810" cy="40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2736" y="0"/>
            <a:ext cx="481264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406401" y="5624945"/>
            <a:ext cx="4461164" cy="10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Чертежи и планы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плоскости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/>
              <a:t>Навес для автомобиля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8" y="1214422"/>
            <a:ext cx="9032398" cy="420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41090" y="5857892"/>
            <a:ext cx="4345709" cy="78581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Переходы из плоскости в пространство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376347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345" y="142852"/>
            <a:ext cx="7684655" cy="857256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Клумбы для дачи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08" y="1129418"/>
            <a:ext cx="886661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2826327" y="6243781"/>
            <a:ext cx="3574474" cy="4618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Конструирование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15304" cy="221457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 «Неопределенность и данные»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57224" y="2643182"/>
            <a:ext cx="7829576" cy="40005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науке, технике и повседневной жизни  случайность и связанная с ней неопределенность - это данность. Это явление, лежащее  в основе теории вероятностей и статистики. Область «</a:t>
            </a:r>
            <a:r>
              <a:rPr lang="ru-RU" i="1" dirty="0" smtClean="0"/>
              <a:t>Неопределенность и данные» </a:t>
            </a:r>
            <a:r>
              <a:rPr lang="ru-RU" dirty="0" smtClean="0"/>
              <a:t>включает в себя признание  существования изменчивости, в том числе в реальном мире, с пониманием  количественной оценки этого изменения и признанием его неопределенности и ошибки в измерении и знание о случайности. Это также включает в себя формирование, интерпретацию и оценку выводов, сделанных в ситуациях, когда присутствует неопределенность.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96908"/>
          </a:xfrm>
        </p:spPr>
        <p:txBody>
          <a:bodyPr/>
          <a:lstStyle/>
          <a:p>
            <a:pPr algn="r"/>
            <a:r>
              <a:rPr lang="ru-RU" dirty="0" smtClean="0"/>
              <a:t>Основные идеи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15370" cy="5715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Традиционные учебные области вероятности и статистики предоставляют формальные средства описания, моделирования и интерпретации классов явлений, в которых неопределенность играет центральную роль, и для получения соответствующих стохастических выводов.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Знание числа и аспектов алгебры </a:t>
            </a:r>
            <a:r>
              <a:rPr lang="ru-RU" sz="2400" dirty="0" smtClean="0"/>
              <a:t>способствуют решению проблем в этой категории содержания.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Условное принятие решений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dirty="0" smtClean="0"/>
              <a:t>прочитать данные из таблицы с глубоким пониманием значения извлекаемых данных; продемонстрировать понимание различных вероятностных оценок, построенных на </a:t>
            </a:r>
            <a:r>
              <a:rPr lang="ru-RU" sz="2400" dirty="0" err="1" smtClean="0"/>
              <a:t>двухшаговых</a:t>
            </a:r>
            <a:r>
              <a:rPr lang="ru-RU" sz="2400" dirty="0" smtClean="0"/>
              <a:t> рейтингах; оценить, как формулировка в модели влияет на выводы, которые могут быть сделаны; понимать, что различные предположения могут  привести к различным выводам.</a:t>
            </a:r>
            <a:endParaRPr lang="ru-RU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Цели и задачи распределения по областям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Важно сосредоточиться на основных математических явлениях, понятиях</a:t>
            </a:r>
          </a:p>
          <a:p>
            <a:r>
              <a:rPr lang="ru-RU" dirty="0" smtClean="0"/>
              <a:t>Нельзя допускать излишнюю детализацию классификации, которая могла бы ограничить использование богатых и сложных математических задач, основанных на реальных ситуациях</a:t>
            </a:r>
          </a:p>
          <a:p>
            <a:r>
              <a:rPr lang="ru-RU" dirty="0" smtClean="0"/>
              <a:t>Некоторые элементы могут быть потенциально отнесены более чем к одной категории содержания</a:t>
            </a:r>
          </a:p>
          <a:p>
            <a:r>
              <a:rPr lang="ru-RU" dirty="0" smtClean="0"/>
              <a:t>Определение области и объекта проверки позволяет точнее оценивать, задавать критерии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2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93978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Основное содержание области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429264"/>
          </a:xfrm>
        </p:spPr>
        <p:txBody>
          <a:bodyPr>
            <a:normAutofit fontScale="92500" lnSpcReduction="10000"/>
          </a:bodyPr>
          <a:lstStyle/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Сбор, представление и интерпретация данных</a:t>
            </a:r>
            <a:r>
              <a:rPr lang="x-none" i="1" smtClean="0"/>
              <a:t>:</a:t>
            </a:r>
            <a:r>
              <a:rPr lang="x-none" smtClean="0"/>
              <a:t> природа, </a:t>
            </a:r>
            <a:r>
              <a:rPr lang="ru-RU" dirty="0" smtClean="0"/>
              <a:t>происхождение </a:t>
            </a:r>
            <a:r>
              <a:rPr lang="x-none" smtClean="0"/>
              <a:t>и сбор различных типов данных, а также различные способы их анализа, представления и интерпретации. </a:t>
            </a:r>
            <a:endParaRPr lang="ru-RU" dirty="0" smtClean="0"/>
          </a:p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Изменчивость данных и ее описание: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изменчивость, распределение и средние характеристики наборов данных, способы их описания и интерпретации в количественном и графическом виде. </a:t>
            </a:r>
            <a:endParaRPr lang="ru-RU" dirty="0" smtClean="0"/>
          </a:p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Выборка и составление выборки: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x-none" smtClean="0"/>
              <a:t>понятие выборки и выборки из совокупностей данных, включая простые выводы, основанные на свойствах выборок. </a:t>
            </a:r>
            <a:endParaRPr lang="ru-RU" dirty="0" smtClean="0"/>
          </a:p>
          <a:p>
            <a:r>
              <a:rPr lang="x-none" i="1" smtClean="0">
                <a:solidFill>
                  <a:schemeClr val="accent1">
                    <a:lumMod val="75000"/>
                  </a:schemeClr>
                </a:solidFill>
              </a:rPr>
              <a:t>Шанс и вероятность:</a:t>
            </a:r>
            <a:r>
              <a:rPr lang="x-none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mtClean="0"/>
              <a:t>понятие случайных событий, случайное изменение и его представление, случайность и частота события, основные аспекты понятий вероятности и условной вероятности.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5" y="0"/>
            <a:ext cx="7422453" cy="1000109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Продажа музыкальных дисков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255" y="1034472"/>
            <a:ext cx="8787866" cy="582352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В январе были выпущены новые компакт-диски музыкальных групп «</a:t>
            </a:r>
            <a:r>
              <a:rPr lang="ru-RU" sz="2400" i="1" dirty="0" smtClean="0"/>
              <a:t>Рокеры» </a:t>
            </a:r>
            <a:r>
              <a:rPr lang="ru-RU" sz="2400" dirty="0" smtClean="0"/>
              <a:t>и</a:t>
            </a:r>
            <a:r>
              <a:rPr lang="ru-RU" sz="2400" i="1" dirty="0" smtClean="0"/>
              <a:t> «Кенгуру».</a:t>
            </a:r>
            <a:r>
              <a:rPr lang="ru-RU" sz="2400" dirty="0" smtClean="0"/>
              <a:t> В феврале последовали компакт-диски музыкальных групп «</a:t>
            </a:r>
            <a:r>
              <a:rPr lang="ru-RU" sz="2400" i="1" dirty="0" smtClean="0"/>
              <a:t>Ночные птицы»</a:t>
            </a:r>
            <a:r>
              <a:rPr lang="ru-RU" sz="2400" dirty="0" smtClean="0"/>
              <a:t> и «</a:t>
            </a:r>
            <a:r>
              <a:rPr lang="ru-RU" sz="2400" i="1" dirty="0" smtClean="0"/>
              <a:t>Металлисты»</a:t>
            </a:r>
            <a:r>
              <a:rPr lang="ru-RU" sz="2400" dirty="0" smtClean="0"/>
              <a:t>. На диаграмме показана продажа этих компакт-дисков с января по июнь. Менеджер группы «</a:t>
            </a:r>
            <a:r>
              <a:rPr lang="ru-RU" sz="2400" i="1" dirty="0" smtClean="0"/>
              <a:t>Кенгуру»</a:t>
            </a:r>
            <a:r>
              <a:rPr lang="ru-RU" sz="2400" dirty="0" smtClean="0"/>
              <a:t> обеспокоен тем, что количество проданных компакт-дисков уменьшилось с февраля по июнь. </a:t>
            </a:r>
          </a:p>
          <a:p>
            <a:pPr>
              <a:buNone/>
            </a:pPr>
            <a:r>
              <a:rPr lang="ru-RU" sz="2400" dirty="0" smtClean="0"/>
              <a:t>Каков прогноз объёма продаж </a:t>
            </a:r>
          </a:p>
          <a:p>
            <a:pPr>
              <a:buNone/>
            </a:pPr>
            <a:r>
              <a:rPr lang="ru-RU" sz="2400" dirty="0" smtClean="0"/>
              <a:t>в июле, если продолжится такая </a:t>
            </a:r>
          </a:p>
          <a:p>
            <a:pPr>
              <a:buNone/>
            </a:pPr>
            <a:r>
              <a:rPr lang="ru-RU" sz="2400" dirty="0" smtClean="0"/>
              <a:t>же отрицательная тенденция?</a:t>
            </a:r>
          </a:p>
          <a:p>
            <a:pPr lvl="0"/>
            <a:r>
              <a:rPr lang="ru-RU" sz="2400" dirty="0" smtClean="0"/>
              <a:t>70 компакт-дисков </a:t>
            </a:r>
          </a:p>
          <a:p>
            <a:pPr lvl="0"/>
            <a:r>
              <a:rPr lang="ru-RU" sz="2400" dirty="0" smtClean="0"/>
              <a:t>370 компакт-дисков </a:t>
            </a:r>
          </a:p>
          <a:p>
            <a:pPr lvl="0"/>
            <a:r>
              <a:rPr lang="ru-RU" sz="2400" dirty="0" smtClean="0"/>
              <a:t>670 компакт-дисков</a:t>
            </a:r>
          </a:p>
          <a:p>
            <a:pPr lvl="0"/>
            <a:r>
              <a:rPr lang="ru-RU" sz="2400" dirty="0" smtClean="0"/>
              <a:t>1340 компакт-дисков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Результаты : РФ – 72%, 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страны ОЭСР – 77%.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6197" y="3441032"/>
            <a:ext cx="4547803" cy="34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143932" cy="88669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Домашние животные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7891"/>
            <a:ext cx="9144000" cy="526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9001156" cy="81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786214" cy="364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2" y="157018"/>
            <a:ext cx="7257936" cy="94210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Домашние животные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491" y="4987636"/>
            <a:ext cx="3990109" cy="18703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Чтение информации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Вероятностная оценка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Выводы и интерпретация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163" y="1481701"/>
            <a:ext cx="49530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214282" y="1545054"/>
            <a:ext cx="8929718" cy="5082326"/>
            <a:chOff x="2593731" y="1714146"/>
            <a:chExt cx="7350370" cy="4296508"/>
          </a:xfrm>
        </p:grpSpPr>
        <p:grpSp>
          <p:nvGrpSpPr>
            <p:cNvPr id="4" name="Группа 6"/>
            <p:cNvGrpSpPr/>
            <p:nvPr/>
          </p:nvGrpSpPr>
          <p:grpSpPr>
            <a:xfrm>
              <a:off x="2593731" y="1714146"/>
              <a:ext cx="7350370" cy="4097216"/>
              <a:chOff x="1323688" y="1767987"/>
              <a:chExt cx="9356481" cy="5206785"/>
            </a:xfrm>
          </p:grpSpPr>
          <p:pic>
            <p:nvPicPr>
              <p:cNvPr id="7" name="Рисунок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5927" y="1767987"/>
                <a:ext cx="9315450" cy="3867150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3"/>
              <a:srcRect t="3041" r="58629" b="51546"/>
              <a:stretch/>
            </p:blipFill>
            <p:spPr>
              <a:xfrm>
                <a:off x="1323688" y="5240216"/>
                <a:ext cx="3869636" cy="1734556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3"/>
              <a:srcRect l="41339" t="28285"/>
              <a:stretch/>
            </p:blipFill>
            <p:spPr>
              <a:xfrm>
                <a:off x="5193323" y="3534508"/>
                <a:ext cx="5486846" cy="2739169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t="72051" r="58629" b="14687"/>
            <a:stretch/>
          </p:blipFill>
          <p:spPr>
            <a:xfrm>
              <a:off x="2593731" y="5612070"/>
              <a:ext cx="3039952" cy="398584"/>
            </a:xfrm>
            <a:prstGeom prst="rect">
              <a:avLst/>
            </a:prstGeom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939636" y="142851"/>
            <a:ext cx="7061520" cy="1242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Домашние животные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3666"/>
            <a:ext cx="8143964" cy="20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93" y="2359883"/>
            <a:ext cx="7405707" cy="28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5850" y="4106345"/>
            <a:ext cx="6823735" cy="27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4450" y="5462605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8286776" cy="642942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Покупка подарка в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интернет-магазине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508" y="142852"/>
            <a:ext cx="3223491" cy="2203184"/>
          </a:xfrm>
        </p:spPr>
        <p:txBody>
          <a:bodyPr>
            <a:normAutofit/>
          </a:bodyPr>
          <a:lstStyle/>
          <a:p>
            <a:r>
              <a:rPr lang="ru-RU" dirty="0" smtClean="0"/>
              <a:t>Многоярусный торт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5572164" cy="17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87859"/>
            <a:ext cx="571500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826409"/>
            <a:ext cx="6215074" cy="20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357430"/>
            <a:ext cx="5214974" cy="185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58113" cy="1071570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Когнитивные процессы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7" cy="5656513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Применять математику </a:t>
            </a:r>
            <a:r>
              <a:rPr lang="ru-RU" sz="2200" dirty="0"/>
              <a:t>- способность применять математические понятия, факты, процедуры, рассуждения и  инструменты для решения математически сформулированной проблемы и получения математических выводов</a:t>
            </a:r>
          </a:p>
          <a:p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Интерпретировать/оценивать результаты </a:t>
            </a:r>
            <a:r>
              <a:rPr lang="ru-RU" sz="2200" i="1" dirty="0"/>
              <a:t>- </a:t>
            </a:r>
            <a:r>
              <a:rPr lang="ru-RU" sz="2200" dirty="0"/>
              <a:t>способность размышлять над математическим решением, результатами или выводами, интерпретировать и оценивать их в контексте реальной проблемы</a:t>
            </a:r>
          </a:p>
          <a:p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Формулировать ситуации математически </a:t>
            </a:r>
            <a:r>
              <a:rPr lang="ru-RU" sz="2200" dirty="0"/>
              <a:t>- способность распознавать и выявлять возможности использовать математику, а затем трансформировать проблему, представленную в контексте реального мира, в математическую структуру</a:t>
            </a:r>
          </a:p>
          <a:p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</a:rPr>
              <a:t>Рассуждать</a:t>
            </a:r>
            <a:r>
              <a:rPr lang="ru-RU" sz="2200" dirty="0"/>
              <a:t> – способность делать логические заключения, а также рассуждать над тем, как сформулировать ситуацию математически, как применить  предметные навыки, как интерпретировать результат</a:t>
            </a:r>
          </a:p>
          <a:p>
            <a:pPr>
              <a:buNone/>
            </a:pPr>
            <a:endParaRPr lang="ru-RU" sz="2200" dirty="0"/>
          </a:p>
          <a:p>
            <a:endParaRPr lang="ru-RU" sz="2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398" y="203201"/>
            <a:ext cx="7955620" cy="914400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Применять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математику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3886" y="1182255"/>
            <a:ext cx="8373979" cy="5523345"/>
          </a:xfrm>
        </p:spPr>
        <p:txBody>
          <a:bodyPr>
            <a:normAutofit/>
          </a:bodyPr>
          <a:lstStyle/>
          <a:p>
            <a:r>
              <a:rPr lang="ru-RU" sz="2000" dirty="0"/>
              <a:t>способность применять математические понятия, факты, процедуры, рассуждения и  инструменты для решения математически сформулированной проблемы и получения математических выводов</a:t>
            </a:r>
          </a:p>
          <a:p>
            <a:pPr>
              <a:buNone/>
            </a:pPr>
            <a:r>
              <a:rPr lang="ru-RU" sz="2000" dirty="0"/>
              <a:t>Эта деятельность включает выполнение математических процедур, необходимых для получения результатов и математического решения (например, проводить арифметические вычисления, геометрические построения, переводить единицы измерения, решать уравнения, делать логические заключения  с учетом математических допущений, извлекать математическую информацию из таблиц и графиков, представлять и манипулировать геометрическими формами в пространстве, анализировать данные).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 Вращающаяся дверь – 1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банка: Платная дорога; </a:t>
            </a:r>
            <a:r>
              <a:rPr lang="ru-RU" sz="2000" dirty="0" smtClean="0"/>
              <a:t>Пособие на ребенка – 1,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Многоярусный торт – 1 (масса готового торта), Частота пульса – 2, Домашние животные – 2, Навес для автомобиля – 2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 пособия: Аренда автомобиля – 1,</a:t>
            </a:r>
            <a:endParaRPr lang="ru-RU" sz="2000" dirty="0" smtClean="0"/>
          </a:p>
          <a:p>
            <a:pPr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4627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364" y="157018"/>
            <a:ext cx="7527636" cy="14224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Интерпретировать/оценивать 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3136" y="1505527"/>
            <a:ext cx="8316227" cy="5193657"/>
          </a:xfrm>
        </p:spPr>
        <p:txBody>
          <a:bodyPr>
            <a:normAutofit/>
          </a:bodyPr>
          <a:lstStyle/>
          <a:p>
            <a:r>
              <a:rPr lang="ru-RU" sz="2000" dirty="0"/>
              <a:t>способность размышлять над математическим решением, результатами или выводами, интерпретировать и оценивать их в контексте реальной проблемы</a:t>
            </a:r>
          </a:p>
          <a:p>
            <a:pPr>
              <a:buNone/>
            </a:pPr>
            <a:r>
              <a:rPr lang="ru-RU" sz="2000" dirty="0"/>
              <a:t>Эта деятельность включает перевод математического решения в контекст реальной проблемы и оценку того, являются ли результаты математического решения  или рассуждений  разумными и имеют смысл в контексте этой проблемы. Процесс </a:t>
            </a:r>
            <a:r>
              <a:rPr lang="ru-RU" sz="2000" i="1" dirty="0"/>
              <a:t>интерпретации, применения и оценивания математических результатов </a:t>
            </a:r>
            <a:r>
              <a:rPr lang="ru-RU" sz="2000" dirty="0"/>
              <a:t>охватывает и интерпретацию, и оценку полученного математического решения. При этом может потребоваться дать объяснения или аргументы в контексте проблемы, отражающие как процесс решения, так и его результаты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 Продажа музыкальных дисков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банка: Шкалы температур, Экскурсия по заповеднику – 1 и 2, Домашние животные – 1 и 3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 пособия: Аренда автомобиля – 2, Новая квартира -1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142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2618" y="1"/>
            <a:ext cx="7004223" cy="1006763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Акцентные темы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PISA-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0258" y="1052945"/>
            <a:ext cx="8758988" cy="5805055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Явления роста: </a:t>
            </a:r>
            <a:r>
              <a:rPr lang="ru-RU" sz="2400" dirty="0" smtClean="0">
                <a:solidFill>
                  <a:schemeClr val="tx1"/>
                </a:solidFill>
              </a:rPr>
              <a:t>линейные, нелинейные, квадратичные и экспоненциальные зависимости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(Область: Изменение и зависимости)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Геометрическая аппроксимация </a:t>
            </a:r>
            <a:r>
              <a:rPr lang="ru-RU" sz="2400" dirty="0" smtClean="0">
                <a:solidFill>
                  <a:schemeClr val="tx1"/>
                </a:solidFill>
              </a:rPr>
              <a:t>свойств нестандартных или незнакомых форм и объектов путем разбиения этих фигур и объектов на знакомые формы и объекты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(Область: Пространство и форма)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Числовое моделирование: </a:t>
            </a:r>
            <a:r>
              <a:rPr lang="ru-RU" sz="2400" dirty="0" smtClean="0">
                <a:solidFill>
                  <a:schemeClr val="tx1"/>
                </a:solidFill>
              </a:rPr>
              <a:t>анализ изменений, влияния </a:t>
            </a:r>
            <a:r>
              <a:rPr lang="ru-RU" sz="2400" dirty="0" smtClean="0"/>
              <a:t>изменений на результат, поиск закономерностей ; </a:t>
            </a:r>
            <a:r>
              <a:rPr lang="ru-RU" sz="2400" dirty="0" smtClean="0">
                <a:solidFill>
                  <a:schemeClr val="tx1"/>
                </a:solidFill>
              </a:rPr>
              <a:t>калькулятор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(Область: Количество)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Принятие решений в ситуациях неопределенности:</a:t>
            </a:r>
            <a:r>
              <a:rPr lang="ru-RU" sz="2400" dirty="0" smtClean="0">
                <a:solidFill>
                  <a:schemeClr val="tx1"/>
                </a:solidFill>
              </a:rPr>
              <a:t> использование вероятности и основных принципов комбинаторики для интерпретации ситуаций и прогнозирования 	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(Область: Неопределенность и данные)</a:t>
            </a:r>
          </a:p>
          <a:p>
            <a:endParaRPr lang="ru-RU" sz="2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6436" y="0"/>
            <a:ext cx="6897424" cy="1505527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Формулировать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ситуации математически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4261" y="1653310"/>
            <a:ext cx="8383604" cy="5074750"/>
          </a:xfrm>
        </p:spPr>
        <p:txBody>
          <a:bodyPr>
            <a:normAutofit/>
          </a:bodyPr>
          <a:lstStyle/>
          <a:p>
            <a:r>
              <a:rPr lang="ru-RU" sz="2000" dirty="0"/>
              <a:t>способность распознавать и выявлять возможности использовать математику, а затем трансформировать проблему, представленную в контексте реального мира, в математическую структуру</a:t>
            </a:r>
          </a:p>
          <a:p>
            <a:pPr>
              <a:buNone/>
            </a:pPr>
            <a:r>
              <a:rPr lang="ru-RU" sz="2000" dirty="0"/>
              <a:t>В процессе формулирования проблемы на математическом языке учащиеся определяют, из какого раздела курса они могут извлечь необходимые математические знания, чтобы проанализировать, спланировать и решить проблему. Переводя проблему из реального мира в область математики и придавая ей математическую структуру, они рассуждают и определяют смысл  ограничений и допущений, присущих этой проблеме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 Пицца; Парусные корабли – 3; Вращающаяся дверь – 2 и 3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банка: Многоярусный торт – 2, Частота пульса – 1, Деление одноклеточных организмов – 1 и 2</a:t>
            </a:r>
          </a:p>
          <a:p>
            <a:pPr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416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9" y="0"/>
            <a:ext cx="7358114" cy="1000108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PISA-2022: Акценты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033" y="1357298"/>
            <a:ext cx="8286809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Центральный компонент </a:t>
            </a:r>
            <a:r>
              <a:rPr lang="ru-RU" sz="2400" dirty="0"/>
              <a:t>математической грамотности - связь между математическими рассуждениями и решением поставленной проблемы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Для решения проблемы учащийся сначала должен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увидеть математическую природу проблемы, представленной в контексте  реального мира,  и сформулировать ее на языке математики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dirty="0"/>
              <a:t>Акцент</a:t>
            </a:r>
            <a:r>
              <a:rPr lang="ru-RU" sz="2400" dirty="0"/>
              <a:t> при оценке - математические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рассуждения.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9490" y="129309"/>
            <a:ext cx="7222837" cy="939095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Рассуждать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9882" y="1116532"/>
            <a:ext cx="8460606" cy="5582652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7600" dirty="0">
                <a:solidFill>
                  <a:schemeClr val="accent1">
                    <a:lumMod val="50000"/>
                  </a:schemeClr>
                </a:solidFill>
              </a:rPr>
              <a:t>Логика: </a:t>
            </a:r>
            <a:r>
              <a:rPr lang="ru-RU" sz="7600" dirty="0"/>
              <a:t>Делать несложный вывод. Выбирать, давать  соответствующее обоснование. Размышлять над аргументами, рассуждениями и выводами мат. результата</a:t>
            </a:r>
          </a:p>
          <a:p>
            <a:pPr lvl="0" fontAlgn="base"/>
            <a:r>
              <a:rPr lang="ru-RU" sz="7600" dirty="0">
                <a:solidFill>
                  <a:schemeClr val="accent1">
                    <a:lumMod val="50000"/>
                  </a:schemeClr>
                </a:solidFill>
              </a:rPr>
              <a:t>Рассуждать «над формулированием»: </a:t>
            </a:r>
            <a:r>
              <a:rPr lang="ru-RU" sz="7600" dirty="0"/>
              <a:t>Представлять ситуацию различными способами, в том числе в соответствии с различными мат. теориями,  делать соответствующие допущения. Объяснять и защищать созданные представления. Анализировать схожее и различия между моделью и мат. задачей, которую она моделирует. Определять, критиковать ограничения модели. Объяснять отношения между контекстно-обусловленным языком проблемы и формально-символическим языком ее представления на языке математики </a:t>
            </a:r>
          </a:p>
          <a:p>
            <a:pPr fontAlgn="base"/>
            <a:r>
              <a:rPr lang="ru-RU" sz="7600" dirty="0">
                <a:solidFill>
                  <a:schemeClr val="accent1">
                    <a:lumMod val="50000"/>
                  </a:schemeClr>
                </a:solidFill>
              </a:rPr>
              <a:t>Рассуждать «над решением»: </a:t>
            </a:r>
            <a:r>
              <a:rPr lang="ru-RU" sz="7600" dirty="0"/>
              <a:t>Понимать и использовать определения, правила, алгоритмы и формальные системы. Объяснять, как алгоритм работает, обнаруживать и исправлять ошибки в алгоритмах и процедурах. Обосновывать выбираемые и предложенные процедуры и модели с точки зрения получения результата. Размышлять над мат. решением и создавать объяснения и аргументацию, которые его поддерживают  или опровергают</a:t>
            </a:r>
            <a:endParaRPr lang="en-US" sz="7600" dirty="0"/>
          </a:p>
          <a:p>
            <a:pPr lvl="0" fontAlgn="base"/>
            <a:r>
              <a:rPr lang="ru-RU" sz="7600" dirty="0">
                <a:solidFill>
                  <a:schemeClr val="accent1">
                    <a:lumMod val="50000"/>
                  </a:schemeClr>
                </a:solidFill>
              </a:rPr>
              <a:t>Рассуждать «над результатом»: </a:t>
            </a:r>
            <a:r>
              <a:rPr lang="ru-RU" sz="7600" dirty="0"/>
              <a:t>Аргументировать результат математически. Объяснить его разумность в рамках ситуации. Интерпретировать мат. результат в контексте ситуации в целях объяснения полученного результата</a:t>
            </a:r>
          </a:p>
          <a:p>
            <a:pPr fontAlgn="base"/>
            <a:endParaRPr lang="ru-RU" sz="8000" dirty="0"/>
          </a:p>
          <a:p>
            <a:pPr fontAlgn="base"/>
            <a:endParaRPr lang="ru-RU" sz="2000" dirty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3840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436" y="110836"/>
            <a:ext cx="7250546" cy="1274619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rgbClr val="0070C0"/>
                </a:solidFill>
              </a:rPr>
              <a:t>Пример задания. Открытый банк. Многоярусный торт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/>
          <a:srcRect l="15522" t="9333" r="9573"/>
          <a:stretch/>
        </p:blipFill>
        <p:spPr bwMode="auto">
          <a:xfrm>
            <a:off x="680306" y="1539730"/>
            <a:ext cx="790575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2035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92727"/>
            <a:ext cx="8256732" cy="99796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заданий. Открытый  банк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Многоярусный торт – 3 и 4</a:t>
            </a:r>
          </a:p>
          <a:p>
            <a:r>
              <a:rPr lang="ru-RU" dirty="0" smtClean="0"/>
              <a:t>Пособие на ребенка – 2 </a:t>
            </a:r>
          </a:p>
          <a:p>
            <a:r>
              <a:rPr lang="ru-RU" dirty="0" smtClean="0"/>
              <a:t>Деление одноклеточных организмов – 3</a:t>
            </a:r>
          </a:p>
          <a:p>
            <a:r>
              <a:rPr lang="ru-RU" dirty="0" smtClean="0"/>
              <a:t>Навес для автомобиля - 3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30432" y="3962690"/>
            <a:ext cx="7886700" cy="103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Примеры заданий. Пособие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71814" y="5072207"/>
            <a:ext cx="7886700" cy="99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Новая квартира -2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83" y="0"/>
            <a:ext cx="8229600" cy="94210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Подумайте!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272" y="822036"/>
            <a:ext cx="8566727" cy="9605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Определите область содержания и вид когнитивной деятельности для каждого вопроса задания «Рост».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582882"/>
            <a:ext cx="8826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00364" y="3971636"/>
            <a:ext cx="4507345" cy="288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-RU" sz="2600" i="1" dirty="0" smtClean="0"/>
              <a:t>Количество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-RU" sz="2600" i="1" dirty="0" smtClean="0"/>
              <a:t>Пространство и формы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Неопределенность и данные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Изменение</a:t>
            </a:r>
            <a:r>
              <a:rPr kumimoji="0" lang="ru-RU" sz="2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зависимости</a:t>
            </a: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135418" y="3953164"/>
            <a:ext cx="3751406" cy="278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когнитивной деятельности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-RU" sz="2400" i="1" dirty="0" smtClean="0"/>
              <a:t>  Применять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Интерпретировать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    Формулировать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i="1" dirty="0" smtClean="0"/>
              <a:t>4)     Рассуждать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83" y="0"/>
            <a:ext cx="8229600" cy="94210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Подумайте!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273" y="822036"/>
            <a:ext cx="8229600" cy="8220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Определите область содержания и вид когнитивной деятельности для каждого вопроса.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79" y="1818120"/>
            <a:ext cx="81597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730" y="1825916"/>
            <a:ext cx="80454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8874" y="110837"/>
            <a:ext cx="8229600" cy="94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7273" y="1071418"/>
            <a:ext cx="8229600" cy="822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Определите область содержания и вид когнитивной деятельности для каждого вопроса.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745672" y="4678218"/>
            <a:ext cx="4082473" cy="217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-RU" sz="2000" i="1" dirty="0" smtClean="0"/>
              <a:t>Количество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-RU" sz="2000" i="1" dirty="0" smtClean="0"/>
              <a:t>Пространство и формы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Неопределенность и данные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Изменение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зависимости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975926" y="4387272"/>
            <a:ext cx="3168074" cy="233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когнитивной деятельности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ru-RU" sz="2000" i="1" dirty="0" smtClean="0"/>
              <a:t>  Применять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Интерпретировать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    Формулировать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i="1" dirty="0" smtClean="0"/>
              <a:t>4)     Рассуждать 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23456" y="443346"/>
            <a:ext cx="8229600" cy="94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86510" y="1579418"/>
            <a:ext cx="8229600" cy="82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Сравните свои ответы с ответами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PISA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00364" y="2262908"/>
            <a:ext cx="8086436" cy="3990109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Вопрос 1: 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Неопределенность и данные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Применять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Вопрос 2: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Неопределенность и данные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/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Интерпретировать</a:t>
            </a:r>
          </a:p>
          <a:p>
            <a:pPr lvl="0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Вопрос 3: 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Неопределенность и данные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/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Формулировать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36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4764" y="1323685"/>
            <a:ext cx="6142181" cy="8930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Определите область содержания и вид когнитивной деятельности задания.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6436" y="256293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63" y="2259156"/>
            <a:ext cx="819709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0255" y="726045"/>
            <a:ext cx="7025149" cy="178595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 «Количество»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1472" y="2643181"/>
            <a:ext cx="8215370" cy="3714777"/>
          </a:xfrm>
        </p:spPr>
        <p:txBody>
          <a:bodyPr>
            <a:noAutofit/>
          </a:bodyPr>
          <a:lstStyle/>
          <a:p>
            <a:r>
              <a:rPr lang="x-none" sz="2400" smtClean="0"/>
              <a:t>Понятие количества является наиболее распространенным и важным математическим аспектом взаимодействия и функционирования в нашем мире. </a:t>
            </a:r>
            <a:endParaRPr lang="ru-RU" sz="2400" dirty="0" smtClean="0"/>
          </a:p>
          <a:p>
            <a:r>
              <a:rPr lang="x-none" sz="2400" smtClean="0"/>
              <a:t>Он</a:t>
            </a:r>
            <a:r>
              <a:rPr lang="ru-RU" sz="2400" dirty="0" smtClean="0"/>
              <a:t>о</a:t>
            </a:r>
            <a:r>
              <a:rPr lang="x-none" sz="2400" smtClean="0"/>
              <a:t> включает в себя количественную оценку  свойств объектов, отношений, ситуаций и явлений  в мире, понимание различных представлений этих количественных показателей</a:t>
            </a:r>
            <a:r>
              <a:rPr lang="ru-RU" sz="2400" dirty="0" smtClean="0"/>
              <a:t>,</a:t>
            </a:r>
            <a:r>
              <a:rPr lang="x-none" sz="2400" smtClean="0"/>
              <a:t> оценку интерпретаций и аргументов на основе количества. 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23456" y="443346"/>
            <a:ext cx="8229600" cy="94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86510" y="1579418"/>
            <a:ext cx="8229600" cy="82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Сравните свои ответы с ответами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PISA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00364" y="2697018"/>
            <a:ext cx="8086436" cy="72967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Количество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Применять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36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7569200" cy="101122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Методическая работа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Методиста:</a:t>
            </a:r>
          </a:p>
          <a:p>
            <a:pPr marL="514350" lvl="0" indent="-514350">
              <a:buAutoNum type="arabicParenR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Анализ программ и учебников</a:t>
            </a:r>
          </a:p>
          <a:p>
            <a:pPr marL="514350" lvl="0" indent="-514350">
              <a:buAutoNum type="arabicParenR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Изучение методик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Учителя: 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Разбор с обучающимися заданий из каждой области содержания, акцентирование внимания на видах когнитивной деятельности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2) Проведение методического анализа проведенной работы: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активность учащихся, интерес,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результативность выполнения заданий,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дефициты в предметной подготовке и возможности корректировки недостаточно сформированных умений,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выявленные трудности и возможные пути их преодоления.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358114" cy="71438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Основные идеи области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01122" cy="6000768"/>
          </a:xfrm>
        </p:spPr>
        <p:txBody>
          <a:bodyPr>
            <a:noAutofit/>
          </a:bodyPr>
          <a:lstStyle/>
          <a:p>
            <a:r>
              <a:rPr lang="x-none" sz="2300" smtClean="0"/>
              <a:t>Вовлеченность в количественную оценку мира предполагает </a:t>
            </a:r>
            <a:r>
              <a:rPr lang="x-none" sz="2300" i="1" smtClean="0"/>
              <a:t>понимание </a:t>
            </a:r>
            <a:r>
              <a:rPr lang="x-none" sz="2300" smtClean="0"/>
              <a:t>измерений, </a:t>
            </a:r>
            <a:r>
              <a:rPr lang="ru-RU" sz="2300" dirty="0" smtClean="0"/>
              <a:t>вычислений</a:t>
            </a:r>
            <a:r>
              <a:rPr lang="x-none" sz="2300" smtClean="0"/>
              <a:t>, величин</a:t>
            </a:r>
            <a:r>
              <a:rPr lang="ru-RU" sz="2300" dirty="0" smtClean="0"/>
              <a:t> и</a:t>
            </a:r>
            <a:r>
              <a:rPr lang="x-none" sz="2300" smtClean="0"/>
              <a:t> единиц</a:t>
            </a:r>
            <a:r>
              <a:rPr lang="ru-RU" sz="2300" dirty="0" smtClean="0"/>
              <a:t> измерения</a:t>
            </a:r>
            <a:r>
              <a:rPr lang="x-none" sz="2300" smtClean="0"/>
              <a:t>, </a:t>
            </a:r>
            <a:r>
              <a:rPr lang="ru-RU" sz="2300" dirty="0" smtClean="0"/>
              <a:t>числовых параметров</a:t>
            </a:r>
            <a:r>
              <a:rPr lang="x-none" sz="2300" smtClean="0"/>
              <a:t>, числ</a:t>
            </a:r>
            <a:r>
              <a:rPr lang="ru-RU" sz="2300" dirty="0" err="1" smtClean="0"/>
              <a:t>овых</a:t>
            </a:r>
            <a:r>
              <a:rPr lang="ru-RU" sz="2300" dirty="0" smtClean="0"/>
              <a:t> закономерностей, </a:t>
            </a:r>
            <a:r>
              <a:rPr lang="x-none" sz="2300" smtClean="0"/>
              <a:t>моделей</a:t>
            </a:r>
            <a:r>
              <a:rPr lang="ru-RU" sz="2300" dirty="0" smtClean="0"/>
              <a:t>, сравнение величин</a:t>
            </a:r>
            <a:r>
              <a:rPr lang="x-none" sz="2300" smtClean="0"/>
              <a:t>. </a:t>
            </a:r>
            <a:endParaRPr lang="ru-RU" sz="2300" dirty="0" smtClean="0"/>
          </a:p>
          <a:p>
            <a:r>
              <a:rPr lang="ru-RU" sz="2300" i="1" dirty="0" smtClean="0"/>
              <a:t>С</a:t>
            </a:r>
            <a:r>
              <a:rPr lang="x-none" sz="2300" i="1" smtClean="0"/>
              <a:t>ущность математической грамотности </a:t>
            </a:r>
            <a:r>
              <a:rPr lang="x-none" sz="2300" smtClean="0"/>
              <a:t>относительно </a:t>
            </a:r>
            <a:r>
              <a:rPr lang="ru-RU" sz="2300" dirty="0" smtClean="0"/>
              <a:t>понятия </a:t>
            </a:r>
            <a:r>
              <a:rPr lang="x-none" sz="2300" smtClean="0"/>
              <a:t>количества</a:t>
            </a:r>
            <a:r>
              <a:rPr lang="ru-RU" sz="2300" dirty="0" smtClean="0"/>
              <a:t>: о</a:t>
            </a:r>
            <a:r>
              <a:rPr lang="x-none" sz="2300" smtClean="0"/>
              <a:t>смысл</a:t>
            </a:r>
            <a:r>
              <a:rPr lang="ru-RU" sz="2300" dirty="0" err="1" smtClean="0"/>
              <a:t>енность</a:t>
            </a:r>
            <a:r>
              <a:rPr lang="ru-RU" sz="2300" dirty="0" smtClean="0"/>
              <a:t> числового результата</a:t>
            </a:r>
            <a:r>
              <a:rPr lang="x-none" sz="2300" smtClean="0"/>
              <a:t>, </a:t>
            </a:r>
            <a:r>
              <a:rPr lang="ru-RU" sz="2300" dirty="0" smtClean="0"/>
              <a:t>рациональность </a:t>
            </a:r>
            <a:r>
              <a:rPr lang="x-none" sz="2300" smtClean="0"/>
              <a:t>вычислени</a:t>
            </a:r>
            <a:r>
              <a:rPr lang="ru-RU" sz="2300" dirty="0" err="1" smtClean="0"/>
              <a:t>й</a:t>
            </a:r>
            <a:r>
              <a:rPr lang="x-none" sz="2300" smtClean="0"/>
              <a:t>, уст</a:t>
            </a:r>
            <a:r>
              <a:rPr lang="ru-RU" sz="2300" dirty="0" err="1" smtClean="0"/>
              <a:t>ный</a:t>
            </a:r>
            <a:r>
              <a:rPr lang="ru-RU" sz="2300" dirty="0" smtClean="0"/>
              <a:t> </a:t>
            </a:r>
            <a:r>
              <a:rPr lang="x-none" sz="2300" smtClean="0"/>
              <a:t>счет,  прикидка и оценка результатов.</a:t>
            </a:r>
            <a:endParaRPr lang="ru-RU" sz="2300" dirty="0" smtClean="0"/>
          </a:p>
          <a:p>
            <a:r>
              <a:rPr lang="ru-RU" sz="2300" i="1" dirty="0" smtClean="0"/>
              <a:t>Число позволяет моделировать ситуации</a:t>
            </a:r>
            <a:r>
              <a:rPr lang="ru-RU" sz="2300" dirty="0" smtClean="0"/>
              <a:t>, изучать </a:t>
            </a:r>
            <a:r>
              <a:rPr lang="ru-RU" sz="2300" i="1" dirty="0" smtClean="0"/>
              <a:t>изменения</a:t>
            </a:r>
            <a:r>
              <a:rPr lang="ru-RU" sz="2300" dirty="0" smtClean="0"/>
              <a:t> и взаимосвязи, описывать и манипулировать </a:t>
            </a:r>
            <a:r>
              <a:rPr lang="ru-RU" sz="2300" i="1" dirty="0" smtClean="0"/>
              <a:t>пространством и формой</a:t>
            </a:r>
            <a:r>
              <a:rPr lang="ru-RU" sz="2300" dirty="0" smtClean="0"/>
              <a:t>, организовывать и интерпретировать данные, а также измерять и оценивать  </a:t>
            </a:r>
            <a:r>
              <a:rPr lang="ru-RU" sz="2300" i="1" dirty="0" smtClean="0"/>
              <a:t>неопределенность</a:t>
            </a:r>
            <a:r>
              <a:rPr lang="ru-RU" sz="2300" dirty="0" smtClean="0"/>
              <a:t>.</a:t>
            </a:r>
          </a:p>
          <a:p>
            <a:r>
              <a:rPr lang="ru-RU" sz="2300" i="1" dirty="0" smtClean="0">
                <a:solidFill>
                  <a:schemeClr val="accent1">
                    <a:lumMod val="75000"/>
                  </a:schemeClr>
                </a:solidFill>
              </a:rPr>
              <a:t>Числовое моделирование: </a:t>
            </a:r>
            <a:r>
              <a:rPr lang="ru-RU" sz="2300" dirty="0" smtClean="0"/>
              <a:t>это расчеты за ученика, предоставление ему возможности планировать, прогнозировать и решать проблемы на основе изменения данных, которыми он может управлять.</a:t>
            </a:r>
            <a:endParaRPr lang="ru-RU" sz="23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58114" cy="85725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Содержание 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572164"/>
          </a:xfrm>
        </p:spPr>
        <p:txBody>
          <a:bodyPr>
            <a:normAutofit fontScale="77500" lnSpcReduction="20000"/>
          </a:bodyPr>
          <a:lstStyle/>
          <a:p>
            <a:r>
              <a:rPr lang="x-none" i="1" smtClean="0"/>
              <a:t>Числа</a:t>
            </a:r>
            <a:r>
              <a:rPr lang="ru-RU" i="1" dirty="0" smtClean="0"/>
              <a:t>, величины</a:t>
            </a:r>
            <a:r>
              <a:rPr lang="x-none" i="1" smtClean="0"/>
              <a:t> и единицы</a:t>
            </a:r>
            <a:r>
              <a:rPr lang="ru-RU" i="1" dirty="0" smtClean="0"/>
              <a:t> измерения</a:t>
            </a:r>
            <a:r>
              <a:rPr lang="x-none" i="1" smtClean="0"/>
              <a:t>: </a:t>
            </a:r>
            <a:r>
              <a:rPr lang="x-none" smtClean="0"/>
              <a:t>понятия, представления чисел и систем счисления (включая преобразование между системами счисления), включая свойства целых и рациональных чисел, а также величины и единицы измерения, относящиеся к таким явлениям, как время, деньги,</a:t>
            </a:r>
            <a:r>
              <a:rPr lang="ru-RU" dirty="0" smtClean="0"/>
              <a:t> масса</a:t>
            </a:r>
            <a:r>
              <a:rPr lang="x-none" smtClean="0"/>
              <a:t>, температура, расстояние, площадь и объем, производные величины и их описание. </a:t>
            </a:r>
            <a:endParaRPr lang="ru-RU" dirty="0" smtClean="0"/>
          </a:p>
          <a:p>
            <a:r>
              <a:rPr lang="x-none" i="1" smtClean="0"/>
              <a:t>Арифметические операции:</a:t>
            </a:r>
            <a:r>
              <a:rPr lang="x-none" smtClean="0"/>
              <a:t> </a:t>
            </a:r>
            <a:r>
              <a:rPr lang="ru-RU" dirty="0" smtClean="0"/>
              <a:t>суть </a:t>
            </a:r>
            <a:r>
              <a:rPr lang="x-none" smtClean="0"/>
              <a:t>и свойства этих операций, обозначения. </a:t>
            </a:r>
            <a:endParaRPr lang="ru-RU" dirty="0" smtClean="0"/>
          </a:p>
          <a:p>
            <a:r>
              <a:rPr lang="x-none" i="1" smtClean="0"/>
              <a:t>Проценты, отношения и пропорции:</a:t>
            </a:r>
            <a:r>
              <a:rPr lang="x-none" smtClean="0"/>
              <a:t> числовое описание относительной величины и применение пропорций и пропорциональных рассуждений для решения задач. </a:t>
            </a:r>
            <a:endParaRPr lang="ru-RU" dirty="0" smtClean="0"/>
          </a:p>
          <a:p>
            <a:r>
              <a:rPr lang="x-none" i="1" smtClean="0"/>
              <a:t>Принципы подсчета:</a:t>
            </a:r>
            <a:r>
              <a:rPr lang="x-none" smtClean="0"/>
              <a:t> простые комбинации, перебор. </a:t>
            </a:r>
            <a:endParaRPr lang="ru-RU" dirty="0" smtClean="0"/>
          </a:p>
          <a:p>
            <a:r>
              <a:rPr lang="x-none" i="1" smtClean="0"/>
              <a:t>Оценка:</a:t>
            </a:r>
            <a:r>
              <a:rPr lang="x-none" smtClean="0"/>
              <a:t> приближение по смыслу величин и значений числовых выражений, включая значащие цифры и округление.</a:t>
            </a:r>
            <a:endParaRPr lang="ru-RU" dirty="0" smtClean="0"/>
          </a:p>
          <a:p>
            <a:r>
              <a:rPr lang="ru-RU" i="1" dirty="0" smtClean="0"/>
              <a:t>Сюжеты заданий: вычисление стоимости покупки или услуги, акции и скидки, бонусы, </a:t>
            </a:r>
            <a:r>
              <a:rPr lang="ru-RU" i="1" dirty="0" err="1" smtClean="0"/>
              <a:t>каршеринг</a:t>
            </a:r>
            <a:r>
              <a:rPr lang="ru-RU" i="1" dirty="0" smtClean="0"/>
              <a:t>, </a:t>
            </a:r>
            <a:r>
              <a:rPr lang="ru-RU" i="1" dirty="0" err="1" smtClean="0"/>
              <a:t>кешбэк</a:t>
            </a:r>
            <a:r>
              <a:rPr lang="ru-RU" i="1" dirty="0" smtClean="0"/>
              <a:t>, банковские операции; отношения, изменения величин, части, выраженные в %; даты и время.</a:t>
            </a:r>
            <a:endParaRPr lang="ru-RU" i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3"/>
            <a:ext cx="7460954" cy="78581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Примеры заданий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86" y="1256145"/>
            <a:ext cx="8460607" cy="5384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Парусные корабли – 3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Вращающаяся дверь – 3</a:t>
            </a: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Соус. </a:t>
            </a:r>
            <a:r>
              <a:rPr lang="ru-RU" dirty="0" smtClean="0"/>
              <a:t>Вы делаете свою собственную заправку для салата. Вот рецепт на 100 миллилитров (</a:t>
            </a:r>
            <a:r>
              <a:rPr lang="ru-RU" i="1" dirty="0" smtClean="0"/>
              <a:t>мл</a:t>
            </a:r>
            <a:r>
              <a:rPr lang="ru-RU" dirty="0" smtClean="0"/>
              <a:t>) заправки.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Сколько миллилитров (</a:t>
            </a:r>
            <a:r>
              <a:rPr lang="ru-RU" i="1" dirty="0" smtClean="0"/>
              <a:t>мл</a:t>
            </a:r>
            <a:r>
              <a:rPr lang="ru-RU" dirty="0" smtClean="0"/>
              <a:t>) салатного масла понадобится, чтобы сделать 150 </a:t>
            </a:r>
            <a:r>
              <a:rPr lang="ru-RU" i="1" dirty="0" smtClean="0"/>
              <a:t>мл</a:t>
            </a:r>
            <a:r>
              <a:rPr lang="ru-RU" dirty="0" smtClean="0"/>
              <a:t> этой заправки? Ответ: _____ мл</a:t>
            </a:r>
          </a:p>
          <a:p>
            <a:pPr>
              <a:buNone/>
            </a:pPr>
            <a:r>
              <a:rPr lang="ru-RU" b="1" i="1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88080" y="3502738"/>
          <a:ext cx="6096000" cy="200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Ингредиент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Салатное масло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мл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67">
                <a:tc>
                  <a:txBody>
                    <a:bodyPr/>
                    <a:lstStyle/>
                    <a:p>
                      <a:pPr marR="92138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Уксус</a:t>
                      </a:r>
                      <a:endParaRPr lang="ru-RU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мл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Соевый соус</a:t>
                      </a:r>
                      <a:endParaRPr lang="ru-RU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мл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454" y="142852"/>
            <a:ext cx="6964825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Пример задания. Открытый банк. Многоярусный торт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2715" y="1142985"/>
            <a:ext cx="11389971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571472" y="5264727"/>
            <a:ext cx="3880455" cy="133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Проценты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Сумма величин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2498</Words>
  <Application>Microsoft Office PowerPoint</Application>
  <PresentationFormat>Экран (4:3)</PresentationFormat>
  <Paragraphs>279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Содержательные и когнитивные аспекты математической грамотности</vt:lpstr>
      <vt:lpstr>Обсудим:</vt:lpstr>
      <vt:lpstr>Цели и задачи распределения по областям</vt:lpstr>
      <vt:lpstr>Акцентные темы PISA-2022</vt:lpstr>
      <vt:lpstr>Область содержания «Количество» </vt:lpstr>
      <vt:lpstr>Основные идеи области</vt:lpstr>
      <vt:lpstr>Содержание области</vt:lpstr>
      <vt:lpstr>Примеры заданий PISA:</vt:lpstr>
      <vt:lpstr>Пример задания. Открытый банк. Многоярусный торт </vt:lpstr>
      <vt:lpstr>Слайд 10</vt:lpstr>
      <vt:lpstr>Слайд 11</vt:lpstr>
      <vt:lpstr>Область содержания «Изменение и зависимости» </vt:lpstr>
      <vt:lpstr>Основные идеи области</vt:lpstr>
      <vt:lpstr>Основное содержание области</vt:lpstr>
      <vt:lpstr>Пример задания PISA. Пицца</vt:lpstr>
      <vt:lpstr>Пример задания. Открытый банк.  Частота пульса при физической нагрузке</vt:lpstr>
      <vt:lpstr>Слайд 17</vt:lpstr>
      <vt:lpstr>Примеры заданий. Открытый банк  </vt:lpstr>
      <vt:lpstr>Пример задания. Открытый банк. Экскурсия по заповеднику</vt:lpstr>
      <vt:lpstr>Область содержания «Пространство и формы» </vt:lpstr>
      <vt:lpstr>Основные идеи области</vt:lpstr>
      <vt:lpstr>Основное содержание области</vt:lpstr>
      <vt:lpstr>Пример задания PISA. Садовник</vt:lpstr>
      <vt:lpstr>Пример задания. Открытый банк. Многоярусный торт</vt:lpstr>
      <vt:lpstr>Пример задания. Пособия.  Новая квартира</vt:lpstr>
      <vt:lpstr>Пример задания. Открытый банк.  Навес для автомобиля</vt:lpstr>
      <vt:lpstr>Пример задания. Открытый банк.  Клумбы для дачи</vt:lpstr>
      <vt:lpstr>Область содержания «Неопределенность и данные» </vt:lpstr>
      <vt:lpstr>Основные идеи области</vt:lpstr>
      <vt:lpstr>Основное содержание области</vt:lpstr>
      <vt:lpstr>Пример задания PISA.  Продажа музыкальных дисков</vt:lpstr>
      <vt:lpstr>Пример задания. Открытый банк.  Домашние животные</vt:lpstr>
      <vt:lpstr>Пример задания. Открытый банк. Домашние животные</vt:lpstr>
      <vt:lpstr>Слайд 34</vt:lpstr>
      <vt:lpstr>Пример задания. Открытый банк. Покупка подарка в интернет-магазине</vt:lpstr>
      <vt:lpstr>Многоярусный торт</vt:lpstr>
      <vt:lpstr>Когнитивные процессы</vt:lpstr>
      <vt:lpstr>Применять математику</vt:lpstr>
      <vt:lpstr>Интерпретировать/оценивать результаты</vt:lpstr>
      <vt:lpstr>Формулировать ситуации математически</vt:lpstr>
      <vt:lpstr>PISA-2022: Акценты</vt:lpstr>
      <vt:lpstr>Рассуждать </vt:lpstr>
      <vt:lpstr>Пример задания. Открытый банк. Многоярусный торт </vt:lpstr>
      <vt:lpstr>Примеры заданий. Открытый  банк</vt:lpstr>
      <vt:lpstr>Подумайте!</vt:lpstr>
      <vt:lpstr>Подумайте!</vt:lpstr>
      <vt:lpstr>Слайд 47</vt:lpstr>
      <vt:lpstr>Слайд 48</vt:lpstr>
      <vt:lpstr>Слайд 49</vt:lpstr>
      <vt:lpstr>Слайд 50</vt:lpstr>
      <vt:lpstr>Методическая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Larisa</cp:lastModifiedBy>
  <cp:revision>43</cp:revision>
  <dcterms:created xsi:type="dcterms:W3CDTF">2022-07-11T10:42:28Z</dcterms:created>
  <dcterms:modified xsi:type="dcterms:W3CDTF">2022-07-20T17:22:31Z</dcterms:modified>
</cp:coreProperties>
</file>