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91" r:id="rId12"/>
    <p:sldId id="287" r:id="rId13"/>
    <p:sldId id="288" r:id="rId14"/>
    <p:sldId id="289" r:id="rId15"/>
    <p:sldId id="270" r:id="rId16"/>
    <p:sldId id="271" r:id="rId17"/>
    <p:sldId id="283" r:id="rId18"/>
    <p:sldId id="284" r:id="rId19"/>
    <p:sldId id="285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8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pPr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kiv.instrao.ru/bank-zadaniy/matematicheskaya-gramotno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3" y="2900218"/>
            <a:ext cx="8100291" cy="169025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Разработка измерительных материалов для оценки математической грамотности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001489" y="4887191"/>
            <a:ext cx="370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Рослова Лариса Олеговна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06" y="858857"/>
            <a:ext cx="6211055" cy="307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Google Shape;603;p47"/>
          <p:cNvSpPr txBox="1">
            <a:spLocks/>
          </p:cNvSpPr>
          <p:nvPr/>
        </p:nvSpPr>
        <p:spPr>
          <a:xfrm>
            <a:off x="214282" y="3500438"/>
            <a:ext cx="8715436" cy="145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Оценка: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принимается полностью -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балла: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Любые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значения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31 до 33 с приведенными верными вычислениями.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09" y="862138"/>
            <a:ext cx="24134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2372618" cy="15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500165" y="1"/>
            <a:ext cx="7429553" cy="857231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«Гараж»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62131"/>
            <a:ext cx="5307878" cy="18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Google Shape;603;p47"/>
          <p:cNvSpPr txBox="1">
            <a:spLocks/>
          </p:cNvSpPr>
          <p:nvPr/>
        </p:nvSpPr>
        <p:spPr>
          <a:xfrm>
            <a:off x="6031346" y="4862802"/>
            <a:ext cx="2844800" cy="183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Область содержания: </a:t>
            </a:r>
            <a:r>
              <a:rPr lang="ru-RU" dirty="0" smtClean="0"/>
              <a:t>Пространство и формы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Когнитивный процесс: </a:t>
            </a:r>
            <a:r>
              <a:rPr lang="ru-RU" dirty="0" smtClean="0"/>
              <a:t>Применять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kumimoji="0" lang="ru-RU" sz="4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945" y="646420"/>
            <a:ext cx="6211055" cy="307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Google Shape;603;p47"/>
          <p:cNvSpPr txBox="1">
            <a:spLocks/>
          </p:cNvSpPr>
          <p:nvPr/>
        </p:nvSpPr>
        <p:spPr>
          <a:xfrm>
            <a:off x="131153" y="1459345"/>
            <a:ext cx="2630520" cy="329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Верно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использована теорема Пифагора, но сделана вычислительная ошибка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использована неверная длина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полученная площадь не удвоена.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500165" y="1"/>
            <a:ext cx="7429553" cy="857231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«Гараж»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4570" y="3639126"/>
            <a:ext cx="6519430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Google Shape;603;p47"/>
          <p:cNvSpPr txBox="1">
            <a:spLocks/>
          </p:cNvSpPr>
          <p:nvPr/>
        </p:nvSpPr>
        <p:spPr>
          <a:xfrm>
            <a:off x="0" y="503071"/>
            <a:ext cx="2854036" cy="11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342900" indent="-342900" fontAlgn="auto"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Оценка: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принимается частично 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 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Google Shape;603;p47"/>
          <p:cNvSpPr txBox="1">
            <a:spLocks/>
          </p:cNvSpPr>
          <p:nvPr/>
        </p:nvSpPr>
        <p:spPr>
          <a:xfrm>
            <a:off x="295564" y="4729017"/>
            <a:ext cx="8636000" cy="200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применялась теорема Пифагора, но в нем использовано разумное значение для ширины крыши (например, любое значение от 2,6 до 3) и последующие вычисления верны.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Балла – есть логика решения!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900"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927" y="5755032"/>
            <a:ext cx="3384407" cy="96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719" y="1323685"/>
            <a:ext cx="4185863" cy="56053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оценить это задание?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6436" y="256293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63" y="2259156"/>
            <a:ext cx="819709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147782"/>
            <a:ext cx="7886700" cy="108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4411" y="1477169"/>
            <a:ext cx="7048789" cy="332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49" y="4839565"/>
            <a:ext cx="7260660" cy="20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759883" y="981939"/>
            <a:ext cx="4185863" cy="56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Сравните с оценкой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PISA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96873" y="5541818"/>
            <a:ext cx="2983345" cy="1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619414" y="1"/>
            <a:ext cx="7886700" cy="1274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65919" y="981939"/>
            <a:ext cx="4185863" cy="56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Сравните с оценкой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PISA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71782" y="1865745"/>
            <a:ext cx="2327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72" y="1576993"/>
            <a:ext cx="8060748" cy="49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3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Банк заданий.  Сайт ИСРО РАО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hlinkClick r:id="rId2"/>
              </a:rPr>
              <a:t> </a:t>
            </a:r>
            <a:r>
              <a:rPr lang="ru-RU" sz="3200" dirty="0" smtClean="0">
                <a:hlinkClick r:id="rId2"/>
              </a:rPr>
              <a:t>Математическая грамотность (</a:t>
            </a:r>
            <a:r>
              <a:rPr lang="en-US" sz="3200" dirty="0" smtClean="0">
                <a:hlinkClick r:id="rId2"/>
              </a:rPr>
              <a:t>instrao.ru)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714488"/>
            <a:ext cx="8728113" cy="490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58114" cy="684921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Оценка выполнения заданий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58246" cy="53578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баллов:  </a:t>
            </a:r>
            <a:r>
              <a:rPr lang="ru-RU" sz="2400" dirty="0" smtClean="0"/>
              <a:t>1 или 2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Форма ответа: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400" dirty="0" smtClean="0"/>
              <a:t>задания с выбором одного ответа  - 1 балл, </a:t>
            </a:r>
          </a:p>
          <a:p>
            <a:pPr>
              <a:buNone/>
            </a:pPr>
            <a:r>
              <a:rPr lang="ru-RU" sz="2400" dirty="0" smtClean="0"/>
              <a:t>      остальные (как правило) – 2 балла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Сложность:  </a:t>
            </a:r>
          </a:p>
          <a:p>
            <a:pPr>
              <a:buNone/>
            </a:pPr>
            <a:r>
              <a:rPr lang="ru-RU" sz="2400" dirty="0" smtClean="0"/>
              <a:t>      низкая (1 балл), средняя (2 балла), высокая  (2 балла)</a:t>
            </a:r>
          </a:p>
          <a:p>
            <a:pPr>
              <a:buNone/>
            </a:pPr>
            <a:r>
              <a:rPr lang="ru-RU" sz="2400" dirty="0" smtClean="0"/>
              <a:t>      (как правило)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226" y="272716"/>
            <a:ext cx="8447774" cy="574308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«Тормозной путь». 7 класс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379" y="875899"/>
            <a:ext cx="8771174" cy="58040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Тормозным путем </a:t>
            </a:r>
            <a:r>
              <a:rPr lang="ru-RU" sz="2000" dirty="0" smtClean="0"/>
              <a:t>называется расстояние, которое прошло транспортное средство от момента нажатия на педаль тормоза до полной остановки. При движении автомобиля его тормозной путь зависит от скорости и от состояния дорожного полотна, связанного с погодными условиями. </a:t>
            </a:r>
            <a:endParaRPr lang="ru-RU" sz="2000" b="1" dirty="0" smtClean="0"/>
          </a:p>
          <a:p>
            <a:pPr algn="just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Задание 1</a:t>
            </a:r>
          </a:p>
          <a:p>
            <a:pPr>
              <a:buNone/>
            </a:pPr>
            <a:r>
              <a:rPr lang="ru-RU" sz="2000" dirty="0" smtClean="0"/>
              <a:t>Сотрудник ДПС проводит занятие с водите-</a:t>
            </a:r>
            <a:br>
              <a:rPr lang="ru-RU" sz="2000" dirty="0" smtClean="0"/>
            </a:br>
            <a:r>
              <a:rPr lang="ru-RU" sz="2000" dirty="0" err="1" smtClean="0"/>
              <a:t>лями</a:t>
            </a:r>
            <a:r>
              <a:rPr lang="ru-RU" sz="2000" dirty="0" smtClean="0"/>
              <a:t>, нарушившими на дороге скоростной </a:t>
            </a:r>
            <a:br>
              <a:rPr lang="ru-RU" sz="2000" dirty="0" smtClean="0"/>
            </a:br>
            <a:r>
              <a:rPr lang="ru-RU" sz="2000" dirty="0" smtClean="0"/>
              <a:t>режим. Он просит их, используя данные </a:t>
            </a:r>
            <a:br>
              <a:rPr lang="ru-RU" sz="2000" dirty="0" smtClean="0"/>
            </a:br>
            <a:r>
              <a:rPr lang="ru-RU" sz="2000" dirty="0" smtClean="0"/>
              <a:t>на диаграмме, выбрать в таблице верные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утверждения.</a:t>
            </a:r>
            <a:endParaRPr lang="ru-RU" sz="2000" b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.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274" y="2261936"/>
            <a:ext cx="3532471" cy="222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507" y="4559674"/>
          <a:ext cx="8710864" cy="208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438"/>
                <a:gridCol w="985434"/>
                <a:gridCol w="1096992"/>
              </a:tblGrid>
              <a:tr h="373298"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/>
                        <a:t>Утверждение</a:t>
                      </a:r>
                      <a:endParaRPr lang="ru-RU" sz="1700" b="1" dirty="0" smtClean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1" dirty="0" smtClean="0"/>
                        <a:t>Верно</a:t>
                      </a:r>
                      <a:endParaRPr lang="ru-RU" sz="1700" dirty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1" dirty="0" err="1" smtClean="0"/>
                        <a:t>Неверно</a:t>
                      </a:r>
                      <a:endParaRPr lang="ru-RU" sz="1700" dirty="0"/>
                    </a:p>
                  </a:txBody>
                  <a:tcPr marL="70376" marR="70376" marT="43765" marB="43765"/>
                </a:tc>
              </a:tr>
              <a:tr h="437724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1) Чем хуже состояние дороги, тем короче тормозной путь</a:t>
                      </a:r>
                      <a:endParaRPr lang="ru-RU" sz="1800" b="1" dirty="0" smtClean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70376" marR="70376" marT="43765" marB="43765"/>
                </a:tc>
              </a:tr>
              <a:tr h="437724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Чем больше начальная скорость, тем длиннее тормозной путь на сухом асфальте</a:t>
                      </a:r>
                      <a:endParaRPr lang="ru-RU" sz="1800" b="0" dirty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70376" marR="70376" marT="43765" marB="43765"/>
                </a:tc>
              </a:tr>
              <a:tr h="617508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Длина тормозного пути на мокром асфальте более чем в 1,5 раза больше длины тормозного пути на сухом асфальте</a:t>
                      </a:r>
                      <a:endParaRPr lang="ru-RU" sz="1800" b="0" dirty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70376" marR="70376" marT="43765" marB="43765"/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134" y="581891"/>
            <a:ext cx="8662736" cy="6276109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1900" b="1" u="sng" dirty="0" smtClean="0">
                <a:solidFill>
                  <a:schemeClr val="accent1">
                    <a:lumMod val="50000"/>
                  </a:schemeClr>
                </a:solidFill>
              </a:rPr>
              <a:t>Задание 2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На занятиях с будущими водителями изучается, от каких параметров зависит тормозной путь автомобиля.</a:t>
            </a:r>
            <a:endParaRPr lang="ru-RU" sz="2000" b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Для расчета ориентировочной длины тормозного пути легкового автомобиля можно использовать формулу:  </a:t>
            </a:r>
          </a:p>
          <a:p>
            <a:pPr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где </a:t>
            </a:r>
            <a:r>
              <a:rPr lang="en-US" sz="2000" i="1" dirty="0" smtClean="0"/>
              <a:t>S</a:t>
            </a:r>
            <a:r>
              <a:rPr lang="ru-RU" sz="2000" i="1" dirty="0" smtClean="0"/>
              <a:t> </a:t>
            </a:r>
            <a:r>
              <a:rPr lang="ru-RU" sz="2000" dirty="0" smtClean="0"/>
              <a:t>– длина тормозного пути (в метрах)</a:t>
            </a:r>
            <a:r>
              <a:rPr lang="ru-RU" sz="2000" i="1" dirty="0" smtClean="0"/>
              <a:t>, </a:t>
            </a:r>
            <a:r>
              <a:rPr lang="en-US" sz="2000" i="1" dirty="0" smtClean="0"/>
              <a:t>	</a:t>
            </a:r>
            <a:endParaRPr lang="ru-RU" sz="2000" i="1" dirty="0" smtClean="0"/>
          </a:p>
          <a:p>
            <a:pPr algn="just">
              <a:spcBef>
                <a:spcPts val="0"/>
              </a:spcBef>
              <a:buNone/>
            </a:pPr>
            <a:r>
              <a:rPr lang="en-US" sz="2000" i="1" dirty="0" smtClean="0"/>
              <a:t>v </a:t>
            </a:r>
            <a:r>
              <a:rPr lang="ru-RU" sz="2000" dirty="0" smtClean="0"/>
              <a:t>– скорость автомобиля в момент начала торможения (в км/ч), 	</a:t>
            </a:r>
            <a:endParaRPr lang="en-US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ru-RU" sz="2000" dirty="0" smtClean="0"/>
              <a:t>– коэффициент сцепления с дорогой.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Эта формула удобна тем, что скорость в нее подставляется в км/ч, а длина выражается  в метрах. </a:t>
            </a:r>
            <a:endParaRPr lang="ru-RU" sz="2000" b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Значения </a:t>
            </a:r>
            <a:r>
              <a:rPr lang="en-US" sz="2000" i="1" dirty="0" smtClean="0"/>
              <a:t>k</a:t>
            </a:r>
            <a:r>
              <a:rPr lang="ru-RU" sz="2000" dirty="0" smtClean="0"/>
              <a:t> - коэффициента сцепления с дорогой приведены в таблице:</a:t>
            </a:r>
            <a:endParaRPr lang="ru-RU" sz="2000" b="1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 algn="just">
              <a:spcBef>
                <a:spcPts val="0"/>
              </a:spcBef>
              <a:buNone/>
            </a:pPr>
            <a:endParaRPr lang="ru-RU" sz="19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1900" dirty="0" smtClean="0"/>
              <a:t>Автомобиль, двигавшийся по мокрой дороге со скоростью 60 км/ч,  начал торможение. Вычислите его тормозной путь. (</a:t>
            </a:r>
            <a:r>
              <a:rPr lang="ru-RU" sz="1900" i="1" dirty="0" smtClean="0"/>
              <a:t>Результат округлите до целого.</a:t>
            </a:r>
            <a:r>
              <a:rPr lang="ru-RU" sz="1900" dirty="0" smtClean="0"/>
              <a:t>)</a:t>
            </a:r>
            <a:r>
              <a:rPr lang="ru-RU" dirty="0" smtClean="0"/>
              <a:t>	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3643314"/>
          <a:ext cx="8050204" cy="187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1953"/>
                <a:gridCol w="1458251"/>
              </a:tblGrid>
              <a:tr h="375185"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Особенности движения автомобиля</a:t>
                      </a:r>
                      <a:endParaRPr lang="ru-RU" sz="1700" b="1" dirty="0" smtClean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Значение </a:t>
                      </a:r>
                      <a:r>
                        <a:rPr lang="en-US" sz="1700" i="1" dirty="0" smtClean="0"/>
                        <a:t>k</a:t>
                      </a:r>
                      <a:endParaRPr lang="ru-RU" sz="1700" b="1" dirty="0" smtClean="0"/>
                    </a:p>
                  </a:txBody>
                  <a:tcPr marL="70376" marR="70376" marT="43765" marB="43765"/>
                </a:tc>
              </a:tr>
              <a:tr h="375185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по сухому асфальту</a:t>
                      </a:r>
                      <a:endParaRPr lang="ru-RU" sz="1700" b="1" dirty="0" smtClean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0,7</a:t>
                      </a:r>
                      <a:endParaRPr lang="ru-RU" sz="1700" dirty="0"/>
                    </a:p>
                  </a:txBody>
                  <a:tcPr marL="70376" marR="70376" marT="43765" marB="43765"/>
                </a:tc>
              </a:tr>
              <a:tr h="375185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по мокрой дороге</a:t>
                      </a:r>
                      <a:endParaRPr lang="ru-RU" sz="1700" b="1" dirty="0" smtClean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0,4</a:t>
                      </a:r>
                      <a:endParaRPr lang="ru-RU" sz="1700" dirty="0"/>
                    </a:p>
                  </a:txBody>
                  <a:tcPr marL="70376" marR="70376" marT="43765" marB="43765"/>
                </a:tc>
              </a:tr>
              <a:tr h="375185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по укатанному снегу</a:t>
                      </a:r>
                      <a:endParaRPr lang="ru-RU" sz="1700" b="1" dirty="0" smtClean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0,2</a:t>
                      </a:r>
                      <a:endParaRPr lang="ru-RU" sz="1700" dirty="0"/>
                    </a:p>
                  </a:txBody>
                  <a:tcPr marL="70376" marR="70376" marT="43765" marB="43765"/>
                </a:tc>
              </a:tr>
              <a:tr h="375185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по обледенелой дороге</a:t>
                      </a:r>
                      <a:endParaRPr lang="ru-RU" sz="1700" b="1" dirty="0" smtClean="0"/>
                    </a:p>
                  </a:txBody>
                  <a:tcPr marL="70376" marR="70376" marT="43765" marB="43765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0,1</a:t>
                      </a:r>
                      <a:endParaRPr lang="ru-RU" sz="1700" dirty="0"/>
                    </a:p>
                  </a:txBody>
                  <a:tcPr marL="70376" marR="70376" marT="43765" marB="43765"/>
                </a:tc>
              </a:tr>
            </a:tbl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808" y="1540040"/>
            <a:ext cx="1160124" cy="59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10327" y="0"/>
            <a:ext cx="7010400" cy="8470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«Тормозной путь»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438" y="0"/>
            <a:ext cx="6612555" cy="1523999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«Тормозной путь».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Оценка заданий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395663"/>
            <a:ext cx="8321042" cy="5178951"/>
          </a:xfrm>
        </p:spPr>
        <p:txBody>
          <a:bodyPr>
            <a:noAutofit/>
          </a:bodyPr>
          <a:lstStyle/>
          <a:p>
            <a:pPr>
              <a:spcAft>
                <a:spcPts val="504"/>
              </a:spcAft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Оценка: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Задание 1</a:t>
            </a:r>
          </a:p>
          <a:p>
            <a:pPr>
              <a:buNone/>
            </a:pPr>
            <a:r>
              <a:rPr lang="ru-RU" sz="2200" dirty="0" smtClean="0"/>
              <a:t>1 балл – Верные ответы: 2) и 3). Выбраны оба верных ответа, неверный ответ не выбран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Задание 2</a:t>
            </a:r>
          </a:p>
          <a:p>
            <a:pPr>
              <a:buNone/>
            </a:pPr>
            <a:r>
              <a:rPr lang="ru-RU" sz="2200" dirty="0" smtClean="0"/>
              <a:t>2</a:t>
            </a:r>
            <a:r>
              <a:rPr lang="ru-RU" sz="2200" i="1" dirty="0" smtClean="0"/>
              <a:t> </a:t>
            </a:r>
            <a:r>
              <a:rPr lang="ru-RU" sz="2200" dirty="0" smtClean="0"/>
              <a:t>балла</a:t>
            </a:r>
            <a:r>
              <a:rPr lang="ru-RU" sz="2200" i="1" dirty="0" smtClean="0"/>
              <a:t> – </a:t>
            </a:r>
            <a:r>
              <a:rPr lang="ru-RU" sz="2200" dirty="0" smtClean="0"/>
              <a:t>Дан верный ответ:</a:t>
            </a:r>
            <a:r>
              <a:rPr lang="ru-RU" sz="2200" i="1" dirty="0" smtClean="0"/>
              <a:t> </a:t>
            </a:r>
            <a:r>
              <a:rPr lang="ru-RU" sz="2200" dirty="0" smtClean="0"/>
              <a:t>35 м</a:t>
            </a:r>
          </a:p>
          <a:p>
            <a:pPr>
              <a:buNone/>
            </a:pPr>
            <a:r>
              <a:rPr lang="ru-RU" sz="2200" dirty="0" smtClean="0"/>
              <a:t>1 балл </a:t>
            </a:r>
            <a:r>
              <a:rPr lang="ru-RU" sz="2200" i="1" dirty="0" smtClean="0"/>
              <a:t>– </a:t>
            </a:r>
            <a:r>
              <a:rPr lang="ru-RU" sz="2200" dirty="0" smtClean="0"/>
              <a:t>дан ответ</a:t>
            </a:r>
            <a:r>
              <a:rPr lang="ru-RU" sz="2200" i="1" dirty="0" smtClean="0"/>
              <a:t>:</a:t>
            </a:r>
            <a:r>
              <a:rPr lang="ru-RU" sz="2200" dirty="0" smtClean="0"/>
              <a:t> 35,4 м или 35,43 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spcAft>
                <a:spcPts val="504"/>
              </a:spcAft>
              <a:buNone/>
            </a:pPr>
            <a:endParaRPr lang="ru-RU" sz="20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582" y="2032000"/>
            <a:ext cx="7684654" cy="4165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моделью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заданий для оценки и формирования  математической грамотности,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системой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оценивания выполнения заданий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70544" y="198726"/>
            <a:ext cx="6973455" cy="13068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Продолжим знакомиться: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91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99073" y="1000084"/>
            <a:ext cx="474667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967346" y="0"/>
            <a:ext cx="701963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«Пособие на ребенка».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8 класс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468479" cy="16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8"/>
            <a:ext cx="4468822" cy="17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1357298"/>
            <a:ext cx="5429287" cy="623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785918" y="0"/>
            <a:ext cx="735808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«Пособие на ребенка»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418771" cy="71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6314" y="1500174"/>
            <a:ext cx="4357686" cy="5357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Пример 1 (2 балла).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В субъекте Российской Федерации, где проживают Ивановы, размер прожиточного минимума для трудоспособного населения составляет 11054 рубля. т.е на одного ребенка должно получаться меньше 2-х прожиточных, а именно 22108 руб.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в нашей ситуации: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347040+429000=776040:4=194010:12=16167,5.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Это меньше, чем 2 прожиточных минимума.</a:t>
            </a:r>
          </a:p>
          <a:p>
            <a:pPr>
              <a:spcBef>
                <a:spcPts val="0"/>
              </a:spcBef>
            </a:pP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Пример 2 (2 балла).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Доходы за последние 12 месяцев - 776040 рублей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средний доход - 194010 рублей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средний доход в месяц – 16167,5 рублей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2 прожиточных минимума - 22108 рубля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Это больше, чем средний доход в месяц – 16167,5 рублей, следовательно, семья Ивановых имеет право получать ежемесячное пособие на ребёнка.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Пример 3 (1 балл).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У них ежемесячный доход семьи 64670 рублей. На человека в этой семье выходит 16167,5 рублей это больше, чем прожиточный </a:t>
            </a:r>
            <a:r>
              <a:rPr lang="ru-RU" sz="1400" dirty="0" smtClean="0"/>
              <a:t>минимум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Ошибка: не удвоен прожиточный минимум.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14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53454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55006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699491" y="-1"/>
            <a:ext cx="7444510" cy="13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«Пособие на ребенка»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57818" y="1142984"/>
            <a:ext cx="3786182" cy="57150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 1 (2 балла).</a:t>
            </a:r>
          </a:p>
          <a:p>
            <a:pPr>
              <a:buNone/>
            </a:pPr>
            <a:r>
              <a:rPr lang="ru-RU" dirty="0" smtClean="0"/>
              <a:t>Доход Марии Петровны за последние 12 мес.: 600000 рублей, Сергея Андреевича: 660000 руб.</a:t>
            </a:r>
          </a:p>
          <a:p>
            <a:pPr>
              <a:buNone/>
            </a:pPr>
            <a:r>
              <a:rPr lang="ru-RU" dirty="0" smtClean="0"/>
              <a:t>600 т.р.+660 т.р.=1260000</a:t>
            </a:r>
          </a:p>
          <a:p>
            <a:pPr>
              <a:buNone/>
            </a:pPr>
            <a:r>
              <a:rPr lang="ru-RU" dirty="0" smtClean="0"/>
              <a:t>1260000:4=315000</a:t>
            </a:r>
          </a:p>
          <a:p>
            <a:pPr>
              <a:buNone/>
            </a:pPr>
            <a:r>
              <a:rPr lang="ru-RU" dirty="0" smtClean="0"/>
              <a:t>315000:12=26250, что не подходит под установленный критерий, поскольку размер прожиточного минимума для трудоспособного населения составляет 11054 рубля.</a:t>
            </a:r>
          </a:p>
          <a:p>
            <a:pPr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 2 (2 балла).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Пусть ИМП получает 43920 руб. в месяц, тогда за 12 месяцев она получит 527040 руб. Пусть ИСА получает 48750 в месяц, тогда за 12 месяцев он получит 585000 руб.</a:t>
            </a:r>
          </a:p>
          <a:p>
            <a:pPr>
              <a:buNone/>
            </a:pPr>
            <a:r>
              <a:rPr lang="ru-RU" dirty="0" smtClean="0"/>
              <a:t>527040 + 585000 = 1112040 (руб.) - сумма доходов за 12 месяцев.</a:t>
            </a:r>
          </a:p>
          <a:p>
            <a:pPr>
              <a:buNone/>
            </a:pPr>
            <a:r>
              <a:rPr lang="ru-RU" dirty="0" smtClean="0"/>
              <a:t>1112040 : 4 : 12 = 23167,5 (руб.)</a:t>
            </a:r>
          </a:p>
          <a:p>
            <a:pPr>
              <a:buNone/>
            </a:pPr>
            <a:r>
              <a:rPr lang="ru-RU" dirty="0" smtClean="0"/>
              <a:t>11054 + 11054 = 22108 (руб.) – 2 прожиточных минимума</a:t>
            </a:r>
          </a:p>
          <a:p>
            <a:pPr>
              <a:buNone/>
            </a:pPr>
            <a:r>
              <a:rPr lang="ru-RU" dirty="0" smtClean="0"/>
              <a:t>23167, 5 больше 22108, следовательно, не получат.</a:t>
            </a:r>
          </a:p>
          <a:p>
            <a:pPr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 3 (0 баллов).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/>
              <a:t>1200000 - все доходы</a:t>
            </a:r>
          </a:p>
          <a:p>
            <a:pPr>
              <a:buNone/>
            </a:pPr>
            <a:r>
              <a:rPr lang="ru-RU" dirty="0" smtClean="0"/>
              <a:t>400000 - доходы на 1 человека в семье</a:t>
            </a:r>
          </a:p>
          <a:p>
            <a:pPr>
              <a:buNone/>
            </a:pPr>
            <a:r>
              <a:rPr lang="ru-RU" dirty="0" smtClean="0"/>
              <a:t> 33333.3 - средний доход на 1 человека в месяц </a:t>
            </a:r>
          </a:p>
          <a:p>
            <a:pPr>
              <a:buNone/>
            </a:pPr>
            <a:r>
              <a:rPr lang="ru-RU" dirty="0" smtClean="0"/>
              <a:t>22108 меньше 33333.3 значит семья Ивановых не будет иметь право на ежемесячное пособие.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627" y="1"/>
            <a:ext cx="7215238" cy="1318474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«Две шкалы». Вопрос 3.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8 класс.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10" y="1563525"/>
            <a:ext cx="9015290" cy="42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259" y="1357298"/>
            <a:ext cx="8624236" cy="53033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балла: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Дан ответ: ДА, приведено обоснование.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Пример обоснования:</a:t>
            </a:r>
          </a:p>
          <a:p>
            <a:pPr>
              <a:buNone/>
            </a:pP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балл: </a:t>
            </a:r>
            <a:r>
              <a:rPr lang="ru-RU" sz="2400" dirty="0" smtClean="0"/>
              <a:t>Дан ответ: ДА, обоснование содержит неточности или не носит общего характера (рассмотрен частный случай).</a:t>
            </a:r>
          </a:p>
          <a:p>
            <a:endParaRPr lang="ru-RU" sz="2400" dirty="0" smtClean="0"/>
          </a:p>
          <a:p>
            <a:pPr lvl="0">
              <a:buNone/>
            </a:pPr>
            <a:r>
              <a:rPr lang="ru-RU" sz="1900" b="1" dirty="0" smtClean="0"/>
              <a:t>Область содержания: </a:t>
            </a:r>
            <a:r>
              <a:rPr lang="ru-RU" sz="1900" dirty="0" smtClean="0"/>
              <a:t>Изменение и зависимости. </a:t>
            </a:r>
            <a:r>
              <a:rPr lang="ru-RU" sz="1900" b="1" dirty="0" smtClean="0"/>
              <a:t>Когнитивная деятельность: </a:t>
            </a:r>
            <a:r>
              <a:rPr lang="ru-RU" sz="1900" dirty="0" smtClean="0"/>
              <a:t>Интерпретировать. </a:t>
            </a:r>
            <a:r>
              <a:rPr lang="ru-RU" sz="1900" b="1" dirty="0" smtClean="0"/>
              <a:t>Контекст</a:t>
            </a:r>
            <a:r>
              <a:rPr lang="ru-RU" sz="1900" dirty="0" smtClean="0"/>
              <a:t>: Научная жизнь. </a:t>
            </a:r>
            <a:r>
              <a:rPr lang="ru-RU" sz="1900" b="1" dirty="0" smtClean="0"/>
              <a:t>Уровень сложности</a:t>
            </a:r>
            <a:r>
              <a:rPr lang="ru-RU" sz="1900" dirty="0" smtClean="0"/>
              <a:t>: </a:t>
            </a:r>
            <a:r>
              <a:rPr lang="ru-RU" sz="1900" dirty="0" smtClean="0"/>
              <a:t>высокий. </a:t>
            </a:r>
            <a:r>
              <a:rPr lang="ru-RU" sz="1900" b="1" dirty="0" smtClean="0"/>
              <a:t>Объект оценки: </a:t>
            </a:r>
            <a:r>
              <a:rPr lang="ru-RU" sz="1900" dirty="0" smtClean="0"/>
              <a:t>выполнение преобразований выражений, работа с формулой. </a:t>
            </a:r>
            <a:r>
              <a:rPr lang="ru-RU" sz="1900" b="1" dirty="0" smtClean="0"/>
              <a:t>Результат</a:t>
            </a:r>
            <a:r>
              <a:rPr lang="ru-RU" sz="1900" dirty="0" smtClean="0"/>
              <a:t>: 10% (20%).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0166" y="110835"/>
            <a:ext cx="7500990" cy="13115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«Две шкалы».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Вопрос 3. Оценивание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2550" cy="222250"/>
          </a:xfrm>
          <a:prstGeom prst="rect">
            <a:avLst/>
          </a:prstGeom>
          <a:noFill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7899686" cy="108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26" y="0"/>
            <a:ext cx="7536873" cy="1285860"/>
          </a:xfrm>
        </p:spPr>
        <p:txBody>
          <a:bodyPr>
            <a:noAutofit/>
          </a:bodyPr>
          <a:lstStyle/>
          <a:p>
            <a:pPr lvl="0"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«Две шкалы».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Примеры ответов (0 баллов) и уровни освоения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56144"/>
            <a:ext cx="8643998" cy="560185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200" b="1" dirty="0" smtClean="0">
                <a:solidFill>
                  <a:schemeClr val="accent1">
                    <a:lumMod val="50000"/>
                  </a:schemeClr>
                </a:solidFill>
              </a:rPr>
              <a:t>Уровень 1) Учащийся не распознает математический аспект ситуации.</a:t>
            </a:r>
          </a:p>
          <a:p>
            <a:r>
              <a:rPr lang="ru-RU" sz="4200" dirty="0" smtClean="0"/>
              <a:t>«Да, этому учили в школе»</a:t>
            </a:r>
          </a:p>
          <a:p>
            <a:r>
              <a:rPr lang="ru-RU" sz="4200" dirty="0" smtClean="0"/>
              <a:t>«да правильно потому что школа фаренгейта используется во всем мире»</a:t>
            </a:r>
          </a:p>
          <a:p>
            <a:r>
              <a:rPr lang="ru-RU" sz="4200" dirty="0" smtClean="0"/>
              <a:t>«да, потому что он запомнил правильно»</a:t>
            </a:r>
          </a:p>
          <a:p>
            <a:r>
              <a:rPr lang="ru-RU" sz="4200" dirty="0" smtClean="0"/>
              <a:t>«Дмитрий запомнил правильно, потому что в статье было написано всё подробно»</a:t>
            </a:r>
          </a:p>
          <a:p>
            <a:r>
              <a:rPr lang="ru-RU" sz="4200" dirty="0" smtClean="0"/>
              <a:t>«Он прочитал в интернете и по этому должно быть правильно»</a:t>
            </a:r>
          </a:p>
          <a:p>
            <a:endParaRPr lang="ru-RU" sz="4200" dirty="0" smtClean="0"/>
          </a:p>
          <a:p>
            <a:pPr>
              <a:buFont typeface="Wingdings" pitchFamily="2" charset="2"/>
              <a:buChar char="v"/>
            </a:pPr>
            <a:r>
              <a:rPr lang="ru-RU" sz="4200" b="1" dirty="0" smtClean="0">
                <a:solidFill>
                  <a:schemeClr val="accent1">
                    <a:lumMod val="50000"/>
                  </a:schemeClr>
                </a:solidFill>
              </a:rPr>
              <a:t>Уровень 2) Формальное распознавание, учащийся не видит возможностей для преобразования ситуации (формулы):</a:t>
            </a:r>
          </a:p>
          <a:p>
            <a:r>
              <a:rPr lang="ru-RU" sz="4200" dirty="0" smtClean="0"/>
              <a:t>«Нет, чтобы узнать значение по шкале Фаренгейта нужно 1,8 умножить на градус Цельсия и прибавить 32»</a:t>
            </a:r>
          </a:p>
          <a:p>
            <a:r>
              <a:rPr lang="ru-RU" sz="4200" dirty="0" smtClean="0"/>
              <a:t>«Градус </a:t>
            </a:r>
            <a:r>
              <a:rPr lang="ru-RU" sz="4200" dirty="0" err="1" smtClean="0"/>
              <a:t>цельсия</a:t>
            </a:r>
            <a:r>
              <a:rPr lang="ru-RU" sz="4200" dirty="0" smtClean="0"/>
              <a:t> нужно умножить на 1,8, а не на 9. И делить на 5 не нужно»</a:t>
            </a:r>
          </a:p>
          <a:p>
            <a:r>
              <a:rPr lang="ru-RU" sz="4200" dirty="0" smtClean="0"/>
              <a:t>«не верно вот формула °F = 1,8 • °C + 32»</a:t>
            </a:r>
          </a:p>
          <a:p>
            <a:r>
              <a:rPr lang="ru-RU" sz="4200" dirty="0" smtClean="0"/>
              <a:t>«так в формуле ВООБЩЕ другие числа. чтобы перевести в этот градус </a:t>
            </a:r>
            <a:r>
              <a:rPr lang="ru-RU" sz="4200" dirty="0" err="1" smtClean="0"/>
              <a:t>Фарагейта</a:t>
            </a:r>
            <a:r>
              <a:rPr lang="ru-RU" sz="4200" dirty="0" smtClean="0"/>
              <a:t> надо градус Цельсия умножить на 1 целую восемь десятых и приплюснуть 32»</a:t>
            </a:r>
          </a:p>
          <a:p>
            <a:r>
              <a:rPr lang="ru-RU" sz="4200" dirty="0" smtClean="0"/>
              <a:t>«в </a:t>
            </a:r>
            <a:r>
              <a:rPr lang="ru-RU" sz="4200" dirty="0" err="1" smtClean="0"/>
              <a:t>правеле</a:t>
            </a:r>
            <a:r>
              <a:rPr lang="ru-RU" sz="4200" dirty="0" smtClean="0"/>
              <a:t> </a:t>
            </a:r>
            <a:r>
              <a:rPr lang="ru-RU" sz="4200" dirty="0" err="1" smtClean="0"/>
              <a:t>Фаренгента</a:t>
            </a:r>
            <a:r>
              <a:rPr lang="ru-RU" sz="4200" dirty="0" smtClean="0"/>
              <a:t> нет деления, там только умножение и сложение»</a:t>
            </a: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264" y="1884217"/>
            <a:ext cx="8325852" cy="48149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Уровень 3) Учащийся понимает идею, но не способен выполнить преобразования: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«Правильно, так как если упростить предложенную формулу, то получится формула Димы»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Уровень 4) Учащийся рассматривает частный случай и не выходит на обобщение:</a:t>
            </a:r>
          </a:p>
          <a:p>
            <a:r>
              <a:rPr lang="ru-RU" sz="2000" dirty="0" smtClean="0"/>
              <a:t>«Я взял случайное число 5 и подставил в формулу данную в таблице и получился ответ 41, затем взял это же число и подставил под формулу Дмитрия и получил такой же ответ»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00166" y="142851"/>
            <a:ext cx="7429552" cy="1510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«Две шкалы».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Примеры ответов (на 1 балл)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и уровни освоения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03926"/>
            <a:ext cx="8572560" cy="54540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Уровень 5) Учащийся способен дать обоснование: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«Прикладники: От частного к общему»:</a:t>
            </a:r>
          </a:p>
          <a:p>
            <a:r>
              <a:rPr lang="ru-RU" sz="2000" dirty="0" smtClean="0"/>
              <a:t>«Если сначала °C×9, а затем разделить на пять, то это будет то же самое, если те же °C умножить на 1,8. Пример: °C=5. °F по формуле таблицы = 1,8×5+32= 9+32=41. А °F по формуле Димы = 5×9:5+32=9+32=41. 41=41. Значит Дима запомнил формулу правильно.»</a:t>
            </a:r>
          </a:p>
          <a:p>
            <a:r>
              <a:rPr lang="ru-RU" sz="2000" dirty="0" smtClean="0"/>
              <a:t>«Ответы получаются абсолютно одинаковыми, просто с другим решением. Подставив любое число, можно получить правильный ответ. Так как 9 разделить на 5 будет 1,8. Просто записаны по-разному. Получается у обеих формул 1,8 умножить на число и сложить 32»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«Математики: Чувство числа»: </a:t>
            </a:r>
          </a:p>
          <a:p>
            <a:r>
              <a:rPr lang="ru-RU" sz="2000" dirty="0" smtClean="0"/>
              <a:t>9:5=1,8</a:t>
            </a:r>
          </a:p>
          <a:p>
            <a:r>
              <a:rPr lang="ru-RU" sz="2000" dirty="0" smtClean="0"/>
              <a:t>1,8=18/10=9/5</a:t>
            </a:r>
          </a:p>
          <a:p>
            <a:r>
              <a:rPr lang="ru-RU" sz="2000" dirty="0" smtClean="0"/>
              <a:t>«Верно так как соответствует табличной формуле (отношение 9 к 5 равно 1,8)»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0254" y="0"/>
            <a:ext cx="7453745" cy="128586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«Две шкалы».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Примеры ответов (на 2 балла) и уровни освоения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286808" cy="2982915"/>
          </a:xfrm>
        </p:spPr>
        <p:txBody>
          <a:bodyPr/>
          <a:lstStyle/>
          <a:p>
            <a:r>
              <a:rPr lang="ru-RU" dirty="0" smtClean="0"/>
              <a:t>Что, с Вашей точки зрения, полезно изменить в системе оценивания результатов выполнения заданий учащимися?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42984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Подумайте!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44" y="304800"/>
            <a:ext cx="7379855" cy="1173017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Модель задания для формирования и оценки МГ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8684512"/>
              </p:ext>
            </p:extLst>
          </p:nvPr>
        </p:nvGraphicFramePr>
        <p:xfrm>
          <a:off x="171699" y="1533128"/>
          <a:ext cx="8749364" cy="532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488"/>
                <a:gridCol w="3140562"/>
                <a:gridCol w="2910314"/>
              </a:tblGrid>
              <a:tr h="1907417">
                <a:tc rowSpan="2"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Контекст: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Личная жизнь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Образование/</a:t>
                      </a:r>
                    </a:p>
                    <a:p>
                      <a:pPr marL="0" indent="-285750">
                        <a:buFont typeface="Arial" panose="020B0604020202020204" pitchFamily="34" charset="0"/>
                        <a:buNone/>
                      </a:pPr>
                      <a:r>
                        <a:rPr lang="ru-RU" sz="1900" i="1" dirty="0" smtClean="0"/>
                        <a:t>      профессии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 smtClean="0"/>
                        <a:t>Общественная жизнь </a:t>
                      </a:r>
                    </a:p>
                    <a:p>
                      <a:pPr marL="0" indent="-285750">
                        <a:buFont typeface="Arial" pitchFamily="34" charset="0"/>
                        <a:buChar char="•"/>
                      </a:pPr>
                      <a:r>
                        <a:rPr lang="ru-RU" sz="1900" i="1" dirty="0" smtClean="0"/>
                        <a:t>Научная деятельность </a:t>
                      </a:r>
                      <a:br>
                        <a:rPr lang="ru-RU" sz="1900" i="1" dirty="0" smtClean="0"/>
                      </a:br>
                      <a:endParaRPr lang="ru-RU" sz="19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Когнитивная область: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формулировать</a:t>
                      </a:r>
                      <a:r>
                        <a:rPr lang="ru-RU" sz="19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применять</a:t>
                      </a:r>
                      <a:r>
                        <a:rPr lang="ru-RU" sz="19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интерпретировать</a:t>
                      </a:r>
                      <a:r>
                        <a:rPr lang="en-US" sz="1900" i="1" dirty="0" smtClean="0"/>
                        <a:t>/</a:t>
                      </a:r>
                      <a:r>
                        <a:rPr lang="ru-RU" sz="1900" i="1" dirty="0" smtClean="0"/>
                        <a:t>оценивать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рассуждать</a:t>
                      </a:r>
                      <a:endParaRPr lang="ru-RU" sz="19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Область содержания: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Изменения и зависимости 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Пространство и форма 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i="1" dirty="0" smtClean="0"/>
                        <a:t>Неопределенность и данные</a:t>
                      </a:r>
                      <a:endParaRPr lang="ru-RU" sz="19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/>
                        <a:t>Количество</a:t>
                      </a:r>
                      <a:endParaRPr lang="ru-RU" sz="1900" dirty="0"/>
                    </a:p>
                  </a:txBody>
                  <a:tcPr/>
                </a:tc>
              </a:tr>
              <a:tr h="906023">
                <a:tc vMerge="1">
                  <a:txBody>
                    <a:bodyPr/>
                    <a:lstStyle/>
                    <a:p>
                      <a:endParaRPr lang="ru-RU" sz="1700" dirty="0" smtClean="0"/>
                    </a:p>
                  </a:txBody>
                  <a:tcPr marL="118809" marR="118809" marT="47763" marB="47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МАТЕМАТИЧЕСКАЯ ГРАМОТНОСТЬ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Задания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118809" marR="118809" marT="47763" marB="47763"/>
                </a:tc>
              </a:tr>
              <a:tr h="2511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/>
                        <a:t>Основные</a:t>
                      </a:r>
                      <a:r>
                        <a:rPr lang="ru-RU" sz="1900" b="1" baseline="0" dirty="0" smtClean="0"/>
                        <a:t> положения</a:t>
                      </a:r>
                      <a:r>
                        <a:rPr lang="ru-RU" sz="1900" b="1" dirty="0" smtClean="0"/>
                        <a:t>: 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Соответствие</a:t>
                      </a:r>
                      <a:r>
                        <a:rPr lang="ru-RU" sz="1900" baseline="0" dirty="0" smtClean="0"/>
                        <a:t> стандарту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Актуальность мат.</a:t>
                      </a:r>
                      <a:r>
                        <a:rPr lang="ru-RU" sz="1900" baseline="0" dirty="0" smtClean="0"/>
                        <a:t> </a:t>
                      </a:r>
                      <a:r>
                        <a:rPr lang="ru-RU" sz="1900" dirty="0" smtClean="0"/>
                        <a:t>содержания (по классам)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/>
                        <a:t>Использование компьютера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Принципы: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/>
                        <a:t> Комплексность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err="1" smtClean="0"/>
                        <a:t>Мотивационность</a:t>
                      </a:r>
                      <a:endParaRPr lang="ru-RU" sz="19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/>
                        <a:t>Реалистичность</a:t>
                      </a:r>
                      <a:endParaRPr lang="ru-RU" sz="1900" dirty="0" smtClean="0"/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err="1" smtClean="0"/>
                        <a:t>Проблемность</a:t>
                      </a:r>
                      <a:endParaRPr lang="ru-RU" sz="1900" dirty="0" smtClean="0"/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/>
                        <a:t>Вариативность способов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Компетентностность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</a:rPr>
                        <a:t>Уровневость</a:t>
                      </a:r>
                      <a:endParaRPr lang="ru-RU" sz="19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</a:t>
                      </a:r>
                      <a:r>
                        <a:rPr lang="ru-RU" sz="1900" b="1" dirty="0" smtClean="0"/>
                        <a:t>Структура:</a:t>
                      </a:r>
                      <a:r>
                        <a:rPr lang="ru-RU" sz="1900" b="1" baseline="0" dirty="0" smtClean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Текст-описание – вербальный, графический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Иллюстрации</a:t>
                      </a:r>
                      <a:endParaRPr lang="ru-RU" sz="1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aseline="0" dirty="0" smtClean="0"/>
                        <a:t>Справочный материал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/>
                        <a:t>Вопросы</a:t>
                      </a:r>
                    </a:p>
                    <a:p>
                      <a:pPr marL="285750" marR="0" indent="-28575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130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1" y="214290"/>
            <a:ext cx="7143801" cy="844489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Характеристики задания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1519" y="1337910"/>
            <a:ext cx="7960093" cy="53772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Основные характеристики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PISA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): </a:t>
            </a:r>
          </a:p>
          <a:p>
            <a:pPr>
              <a:buNone/>
            </a:pPr>
            <a:r>
              <a:rPr lang="ru-RU" sz="2400" dirty="0" smtClean="0"/>
              <a:t>1) Область содержания</a:t>
            </a:r>
          </a:p>
          <a:p>
            <a:pPr>
              <a:buNone/>
            </a:pPr>
            <a:r>
              <a:rPr lang="ru-RU" sz="2400" dirty="0" smtClean="0"/>
              <a:t>2) Когнитивный процесс</a:t>
            </a:r>
          </a:p>
          <a:p>
            <a:pPr>
              <a:buNone/>
            </a:pPr>
            <a:r>
              <a:rPr lang="ru-RU" sz="2400" dirty="0" smtClean="0"/>
              <a:t>3) Контекст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Дополнительные характеристики:</a:t>
            </a:r>
          </a:p>
          <a:p>
            <a:pPr lvl="0">
              <a:buNone/>
            </a:pPr>
            <a:r>
              <a:rPr lang="ru-RU" sz="2400" dirty="0" smtClean="0"/>
              <a:t>4) Класс (5-9)</a:t>
            </a:r>
          </a:p>
          <a:p>
            <a:pPr lvl="0">
              <a:buNone/>
            </a:pPr>
            <a:r>
              <a:rPr lang="ru-RU" sz="2400" dirty="0" smtClean="0"/>
              <a:t>5) Уровень сложности (низкий, средний, высокий)</a:t>
            </a:r>
          </a:p>
          <a:p>
            <a:pPr lvl="0">
              <a:buNone/>
            </a:pPr>
            <a:r>
              <a:rPr lang="ru-RU" sz="2400" dirty="0" smtClean="0"/>
              <a:t>6) Формат ответа (выбор ответа, множественный выбор, краткий ответ, развернутый ответ)</a:t>
            </a:r>
          </a:p>
          <a:p>
            <a:pPr lvl="0">
              <a:buNone/>
            </a:pPr>
            <a:r>
              <a:rPr lang="ru-RU" sz="2400" dirty="0" smtClean="0"/>
              <a:t>7) Объект оценки</a:t>
            </a:r>
            <a:r>
              <a:rPr lang="en-US" sz="2400" dirty="0" smtClean="0"/>
              <a:t>/</a:t>
            </a:r>
            <a:r>
              <a:rPr lang="ru-RU" sz="2400" dirty="0" smtClean="0"/>
              <a:t>Умения (проверяемые</a:t>
            </a:r>
            <a:r>
              <a:rPr lang="en-US" sz="2400" dirty="0" smtClean="0"/>
              <a:t>/</a:t>
            </a:r>
            <a:r>
              <a:rPr lang="ru-RU" sz="2400" dirty="0" smtClean="0"/>
              <a:t>формируемые, предметные</a:t>
            </a:r>
            <a:r>
              <a:rPr lang="en-US" sz="2400" dirty="0" smtClean="0"/>
              <a:t>/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)</a:t>
            </a:r>
          </a:p>
          <a:p>
            <a:pPr lvl="0">
              <a:buNone/>
            </a:pPr>
            <a:r>
              <a:rPr lang="ru-RU" sz="2400" dirty="0" smtClean="0"/>
              <a:t>8) Оценка и критерии (1 балл или 2 балла)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637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62695"/>
            <a:ext cx="3714776" cy="418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00306"/>
            <a:ext cx="3938234" cy="27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286388"/>
            <a:ext cx="4133446" cy="138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42844" y="1000108"/>
          <a:ext cx="4009738" cy="500066"/>
        </p:xfrm>
        <a:graphic>
          <a:graphicData uri="http://schemas.openxmlformats.org/presentationml/2006/ole">
            <p:oleObj spid="_x0000_s1026" name="Формула" r:id="rId6" imgW="1600200" imgH="203200" progId="Equation.3">
              <p:embed/>
            </p:oleObj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142844" y="1428736"/>
          <a:ext cx="4286280" cy="466478"/>
        </p:xfrm>
        <a:graphic>
          <a:graphicData uri="http://schemas.openxmlformats.org/presentationml/2006/ole">
            <p:oleObj spid="_x0000_s1027" name="Формула" r:id="rId7" imgW="1625600" imgH="203200" progId="Equation.3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142844" y="1857364"/>
          <a:ext cx="4584504" cy="450219"/>
        </p:xfrm>
        <a:graphic>
          <a:graphicData uri="http://schemas.openxmlformats.org/presentationml/2006/ole">
            <p:oleObj spid="_x0000_s1028" name="Формула" r:id="rId8" imgW="1612800" imgH="203040" progId="Equation.3">
              <p:embed/>
            </p:oleObj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143372" y="928670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2400" dirty="0"/>
              <a:t>(л)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214810" y="1428736"/>
            <a:ext cx="700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dirty="0"/>
              <a:t>(</a:t>
            </a:r>
            <a:r>
              <a:rPr lang="ru-RU" sz="2400" dirty="0" err="1"/>
              <a:t>з</a:t>
            </a:r>
            <a:r>
              <a:rPr lang="ru-RU" sz="2400" dirty="0"/>
              <a:t>.) 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43438" y="1785926"/>
            <a:ext cx="654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(л.)</a:t>
            </a:r>
            <a:endParaRPr lang="ru-RU" sz="2400" dirty="0"/>
          </a:p>
        </p:txBody>
      </p:sp>
      <p:sp>
        <p:nvSpPr>
          <p:cNvPr id="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00166" y="0"/>
            <a:ext cx="7480205" cy="851842"/>
          </a:xfrm>
        </p:spPr>
        <p:txBody>
          <a:bodyPr>
            <a:normAutofit/>
          </a:bodyPr>
          <a:lstStyle/>
          <a:p>
            <a:pPr marL="54864" indent="0" algn="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«Парусные корабли»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43570" y="714356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Оценка: </a:t>
            </a:r>
            <a:r>
              <a:rPr lang="ru-RU" b="1" i="1" dirty="0" smtClean="0"/>
              <a:t>Ответ принимается полностью - </a:t>
            </a:r>
            <a:r>
              <a:rPr lang="ru-RU" dirty="0" smtClean="0"/>
              <a:t>1 балл: Ответ от 8 до 9 лет, который сопровождается соответствующими вычислениями. 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142853"/>
            <a:ext cx="7286676" cy="928694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Пример «Вращающаяся дверь»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740" y="857232"/>
            <a:ext cx="822689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857224" y="5286388"/>
            <a:ext cx="7829576" cy="1571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 1.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Чему равна в градусах величина угла между двумя дверными перегородками?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Величина угла: ____	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º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Оценка: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 принимается полностью -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балл:	120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º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0963" y="928670"/>
            <a:ext cx="80092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585789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Оценка:  </a:t>
            </a:r>
            <a:r>
              <a:rPr lang="ru-RU" b="1" i="1" dirty="0" smtClean="0"/>
              <a:t>Ответ принимается полностью </a:t>
            </a:r>
            <a:r>
              <a:rPr lang="ru-RU" dirty="0" smtClean="0"/>
              <a:t>-  1 балл.</a:t>
            </a: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27200" y="1"/>
            <a:ext cx="7059642" cy="92867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«Вращающаяся дверь»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3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8143932" cy="3643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опрос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b="1" cap="all" dirty="0" smtClean="0">
                <a:solidFill>
                  <a:srgbClr val="0070C0"/>
                </a:solidFill>
              </a:rPr>
              <a:t>	</a:t>
            </a:r>
            <a:endParaRPr lang="ru-RU" cap="all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Дверь  делает 4 полных оборота за минуту. В каждом из трёх секторов двери могут поместиться максимально 2 человека. Какое наибольшее число людей может войти в здание через эту дверь за 30 минут?</a:t>
            </a:r>
          </a:p>
          <a:p>
            <a:pPr>
              <a:buNone/>
            </a:pPr>
            <a:r>
              <a:rPr lang="ru-RU" dirty="0" smtClean="0"/>
              <a:t>А. </a:t>
            </a:r>
            <a:r>
              <a:rPr lang="en-GB" dirty="0" smtClean="0"/>
              <a:t>60</a:t>
            </a:r>
            <a:r>
              <a:rPr lang="ru-RU" dirty="0" smtClean="0"/>
              <a:t>     – 16%        </a:t>
            </a:r>
          </a:p>
          <a:p>
            <a:pPr>
              <a:buNone/>
            </a:pPr>
            <a:r>
              <a:rPr lang="ru-RU" dirty="0" smtClean="0"/>
              <a:t>В. </a:t>
            </a:r>
            <a:r>
              <a:rPr lang="en-GB" dirty="0" smtClean="0"/>
              <a:t>180</a:t>
            </a:r>
            <a:r>
              <a:rPr lang="ru-RU" dirty="0" smtClean="0"/>
              <a:t>   – 14%</a:t>
            </a:r>
          </a:p>
          <a:p>
            <a:pPr>
              <a:buNone/>
            </a:pPr>
            <a:r>
              <a:rPr lang="ru-RU" dirty="0" smtClean="0"/>
              <a:t>С. </a:t>
            </a:r>
            <a:r>
              <a:rPr lang="en-GB" dirty="0" smtClean="0"/>
              <a:t>240</a:t>
            </a:r>
            <a:r>
              <a:rPr lang="ru-RU" dirty="0" smtClean="0"/>
              <a:t>   – 29% </a:t>
            </a:r>
          </a:p>
          <a:p>
            <a:pPr>
              <a:buNone/>
            </a:pPr>
            <a:r>
              <a:rPr lang="en-US" dirty="0" smtClean="0"/>
              <a:t>D</a:t>
            </a:r>
            <a:r>
              <a:rPr lang="ru-RU" dirty="0" smtClean="0"/>
              <a:t>. </a:t>
            </a:r>
            <a:r>
              <a:rPr lang="en-GB" dirty="0" smtClean="0"/>
              <a:t>720</a:t>
            </a:r>
            <a:r>
              <a:rPr lang="ru-RU" dirty="0" smtClean="0"/>
              <a:t>* – 38%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500166" y="142852"/>
            <a:ext cx="7286676" cy="106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«Вращающаяся дверь»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07207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Оценка: </a:t>
            </a:r>
            <a:r>
              <a:rPr lang="ru-RU" b="1" i="1" dirty="0" smtClean="0"/>
              <a:t>Ответ принимается полностью  -   </a:t>
            </a:r>
            <a:r>
              <a:rPr lang="ru-RU" dirty="0" smtClean="0"/>
              <a:t>1 балл:  </a:t>
            </a:r>
            <a:r>
              <a:rPr lang="en-US" dirty="0" smtClean="0"/>
              <a:t>D</a:t>
            </a:r>
            <a:endParaRPr lang="ru-RU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5" y="1"/>
            <a:ext cx="7429553" cy="857231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Пример «Садовник»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132" y="857232"/>
            <a:ext cx="8787864" cy="107157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У садовника есть 32 м провода, которым он хочет обозначить на земле границу клумбы. Форму клумбы надо выбрать из следующих вариантов. Хватит ли 32 м провода, чтобы обозначить границу клумбы?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5938520" cy="31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43702" y="1928802"/>
          <a:ext cx="2204186" cy="317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093"/>
                <a:gridCol w="1102093"/>
              </a:tblGrid>
              <a:tr h="633075"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клумбы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  <a:tr h="633075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 /  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514351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Оценка:  </a:t>
            </a:r>
          </a:p>
          <a:p>
            <a:r>
              <a:rPr lang="ru-RU" b="1" i="1" dirty="0" smtClean="0"/>
              <a:t>Ответ принимается полностью – 2 балла:</a:t>
            </a:r>
          </a:p>
          <a:p>
            <a:r>
              <a:rPr lang="ru-RU" dirty="0" smtClean="0"/>
              <a:t>Даны все  4 верных ответа: Да, Нет, Да, Да</a:t>
            </a:r>
          </a:p>
          <a:p>
            <a:r>
              <a:rPr lang="ru-RU" b="1" i="1" dirty="0" smtClean="0"/>
              <a:t>Ответ принимается частично – 1 балл</a:t>
            </a:r>
            <a:r>
              <a:rPr lang="ru-RU" b="1" dirty="0" smtClean="0"/>
              <a:t>: </a:t>
            </a:r>
            <a:r>
              <a:rPr lang="ru-RU" dirty="0" smtClean="0"/>
              <a:t>Даны 3 любых верных ответа. </a:t>
            </a:r>
          </a:p>
          <a:p>
            <a:r>
              <a:rPr lang="ru-RU" b="1" i="1" dirty="0" smtClean="0"/>
              <a:t>Ответ не принимается – 0 баллов: </a:t>
            </a:r>
            <a:r>
              <a:rPr lang="ru-RU" i="1" dirty="0" smtClean="0"/>
              <a:t>2</a:t>
            </a:r>
            <a:r>
              <a:rPr lang="ru-RU" dirty="0" smtClean="0"/>
              <a:t> или меньше верных ответа.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72246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1672</Words>
  <Application>Microsoft Office PowerPoint</Application>
  <PresentationFormat>Экран (4:3)</PresentationFormat>
  <Paragraphs>263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Формула</vt:lpstr>
      <vt:lpstr>Разработка измерительных материалов для оценки математической грамотности</vt:lpstr>
      <vt:lpstr>Продолжим знакомиться:</vt:lpstr>
      <vt:lpstr>Модель задания для формирования и оценки МГ</vt:lpstr>
      <vt:lpstr>Характеристики задания</vt:lpstr>
      <vt:lpstr>Пример «Парусные корабли»</vt:lpstr>
      <vt:lpstr>Пример «Вращающаяся дверь»</vt:lpstr>
      <vt:lpstr>Пример «Вращающаяся дверь»</vt:lpstr>
      <vt:lpstr>Слайд 8</vt:lpstr>
      <vt:lpstr>Пример «Садовник»</vt:lpstr>
      <vt:lpstr>Пример «Гараж»</vt:lpstr>
      <vt:lpstr>Пример «Гараж»</vt:lpstr>
      <vt:lpstr>Слайд 12</vt:lpstr>
      <vt:lpstr>Подумайте!</vt:lpstr>
      <vt:lpstr>Подумайте!</vt:lpstr>
      <vt:lpstr>Банк заданий.  Сайт ИСРО РАО  Математическая грамотность (instrao.ru)</vt:lpstr>
      <vt:lpstr>Оценка выполнения заданий</vt:lpstr>
      <vt:lpstr>Пример «Тормозной путь». 7 класс</vt:lpstr>
      <vt:lpstr>Пример «Тормозной путь»</vt:lpstr>
      <vt:lpstr>Пример «Тормозной путь».  Оценка заданий</vt:lpstr>
      <vt:lpstr>Слайд 20</vt:lpstr>
      <vt:lpstr>Слайд 21</vt:lpstr>
      <vt:lpstr>Слайд 22</vt:lpstr>
      <vt:lpstr>Пример «Две шкалы». Вопрос 3.  8 класс. </vt:lpstr>
      <vt:lpstr>Слайд 24</vt:lpstr>
      <vt:lpstr>Пример «Две шкалы».  Примеры ответов (0 баллов) и уровни освоения</vt:lpstr>
      <vt:lpstr>Слайд 26</vt:lpstr>
      <vt:lpstr>Пример «Две шкалы».  Примеры ответов (на 2 балла) и уровни освоения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Larisa</cp:lastModifiedBy>
  <cp:revision>39</cp:revision>
  <dcterms:created xsi:type="dcterms:W3CDTF">2022-07-11T10:42:28Z</dcterms:created>
  <dcterms:modified xsi:type="dcterms:W3CDTF">2022-07-19T15:43:10Z</dcterms:modified>
</cp:coreProperties>
</file>