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257" r:id="rId3"/>
    <p:sldId id="294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2" r:id="rId34"/>
    <p:sldId id="293" r:id="rId35"/>
    <p:sldId id="290" r:id="rId36"/>
    <p:sldId id="291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B0A28-718F-47F8-A73C-D2199012679C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D7269-E3AE-4FE5-954D-CDDB18CFE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90" y="9428164"/>
            <a:ext cx="2946400" cy="496887"/>
          </a:xfrm>
          <a:prstGeom prst="rect">
            <a:avLst/>
          </a:prstGeom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437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pPr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5" y="1727200"/>
            <a:ext cx="7721600" cy="257694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entury Gothic" pitchFamily="34" charset="0"/>
              </a:rPr>
              <a:t>Что такое математическая грамотность:</a:t>
            </a:r>
            <a:br>
              <a:rPr lang="ru-RU" sz="36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entury Gothic" pitchFamily="34" charset="0"/>
              </a:rPr>
              <a:t>оценка и формирование</a:t>
            </a:r>
            <a:endParaRPr lang="ru-RU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5E21B-D818-05BA-F381-237672504AF1}"/>
              </a:ext>
            </a:extLst>
          </p:cNvPr>
          <p:cNvSpPr txBox="1"/>
          <p:nvPr/>
        </p:nvSpPr>
        <p:spPr>
          <a:xfrm>
            <a:off x="5130799" y="4305300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Рослова Лариса Олеговна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773" y="184727"/>
            <a:ext cx="8027470" cy="122056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Результаты РФ.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Виды деятельности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41" y="1785926"/>
            <a:ext cx="798800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110836"/>
            <a:ext cx="7351014" cy="12007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Результаты РФ.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Содержание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706" y="1647485"/>
            <a:ext cx="8055260" cy="46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9491" y="0"/>
            <a:ext cx="7087352" cy="114298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PISA-2022: Новые темы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33" y="1142984"/>
            <a:ext cx="8358247" cy="557216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Новые темы </a:t>
            </a:r>
            <a:r>
              <a:rPr lang="ru-RU" sz="2400" dirty="0" smtClean="0"/>
              <a:t>по областям содержания: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Явления роста: </a:t>
            </a:r>
            <a:r>
              <a:rPr lang="ru-RU" sz="2400" dirty="0" smtClean="0"/>
              <a:t>линейные, нелинейные, квадратичные и экспоненциальные зависимости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(Изменение и зависимости)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Геометрическая аппроксимация </a:t>
            </a:r>
            <a:r>
              <a:rPr lang="ru-RU" sz="2400" dirty="0" smtClean="0"/>
              <a:t>свойств нестандартных или незнакомых форм и объектов путем разбиения этих фигур и объектов на знакомые формы и объекты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(Пространство и формы)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Компьютерное моделирование: </a:t>
            </a:r>
            <a:r>
              <a:rPr lang="ru-RU" sz="2400" dirty="0" smtClean="0"/>
              <a:t>анализ изменений, влияния переменных на результат; калькулятор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(Количество)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Принятие решений в ситуациях неопределенности: </a:t>
            </a:r>
            <a:r>
              <a:rPr lang="ru-RU" sz="2400" dirty="0" smtClean="0"/>
              <a:t>использование вероятности и основных принципов комбинаторики для интерпретации ситуаций и прогнозирования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(Неопределенность и данные)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2;p59"/>
          <p:cNvSpPr txBox="1"/>
          <p:nvPr/>
        </p:nvSpPr>
        <p:spPr>
          <a:xfrm>
            <a:off x="500034" y="1500174"/>
            <a:ext cx="4214842" cy="207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Компьютерное 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моделирование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(работа с изображениями)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инструменты перетаскивания </a:t>
            </a:r>
            <a:r>
              <a:rPr lang="ru-RU" sz="2400" b="0" i="0" u="none" strike="noStrike" cap="none" dirty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объектов, </a:t>
            </a:r>
            <a:endParaRPr lang="ru-RU" sz="2400" b="0" i="0" u="none" strike="noStrike" cap="none" dirty="0" smtClean="0">
              <a:solidFill>
                <a:srgbClr val="303131"/>
              </a:solidFill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измерения и </a:t>
            </a: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построения</a:t>
            </a:r>
            <a:r>
              <a:rPr lang="ru-RU" sz="2400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,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симуляторы формул</a:t>
            </a:r>
            <a:endParaRPr lang="ru-RU" sz="2400" b="0" i="0" u="none" strike="noStrike" cap="none" dirty="0" smtClean="0">
              <a:solidFill>
                <a:srgbClr val="303131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923;p59"/>
          <p:cNvSpPr txBox="1"/>
          <p:nvPr/>
        </p:nvSpPr>
        <p:spPr>
          <a:xfrm>
            <a:off x="5109011" y="2035883"/>
            <a:ext cx="3634189" cy="17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Электронные 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таблицы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(аналоги)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: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сортировка</a:t>
            </a:r>
            <a:r>
              <a:rPr lang="ru-RU" sz="2400" b="0" i="0" u="none" strike="noStrike" cap="none" dirty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, </a:t>
            </a:r>
            <a:endParaRPr lang="ru-RU" sz="2400" b="0" i="0" u="none" strike="noStrike" cap="none" dirty="0" smtClean="0">
              <a:solidFill>
                <a:srgbClr val="303131"/>
              </a:solidFill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вычисления,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анализ данных </a:t>
            </a:r>
            <a:endParaRPr sz="2400" b="0" i="0" u="none" strike="noStrike" cap="none">
              <a:solidFill>
                <a:srgbClr val="000000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924;p59"/>
          <p:cNvSpPr txBox="1"/>
          <p:nvPr/>
        </p:nvSpPr>
        <p:spPr>
          <a:xfrm>
            <a:off x="500034" y="3857628"/>
            <a:ext cx="3991310" cy="282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Представление 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информации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(не линейное)</a:t>
            </a:r>
            <a:r>
              <a:rPr lang="ru-RU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вкладки </a:t>
            </a:r>
            <a:r>
              <a:rPr lang="ru-RU" sz="2400" b="0" i="0" u="none" strike="noStrike" cap="none" dirty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с </a:t>
            </a: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информацией </a:t>
            </a:r>
            <a:r>
              <a:rPr lang="ru-RU" sz="2400" b="0" i="0" u="none" strike="noStrike" cap="none" dirty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в различных </a:t>
            </a:r>
            <a:r>
              <a:rPr lang="ru-RU" sz="2400" b="0" i="0" u="none" strike="noStrike" cap="none" dirty="0" smtClean="0">
                <a:solidFill>
                  <a:srgbClr val="303131"/>
                </a:solidFill>
                <a:ea typeface="Proxima Nova"/>
                <a:cs typeface="Proxima Nova"/>
                <a:sym typeface="Proxima Nova"/>
              </a:rPr>
              <a:t>формах (графики, таблицы и пр.) </a:t>
            </a:r>
            <a:endParaRPr sz="2400" b="0" i="0" u="none" strike="noStrike" cap="none">
              <a:solidFill>
                <a:srgbClr val="000000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925;p59"/>
          <p:cNvSpPr txBox="1"/>
          <p:nvPr/>
        </p:nvSpPr>
        <p:spPr>
          <a:xfrm>
            <a:off x="5143504" y="3857628"/>
            <a:ext cx="3857652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accent1">
                    <a:lumMod val="50000"/>
                  </a:schemeClr>
                </a:solidFill>
                <a:ea typeface="Proxima Nova"/>
                <a:cs typeface="Proxima Nova"/>
                <a:sym typeface="Proxima Nova"/>
              </a:rPr>
              <a:t>Работа с утверждениями: </a:t>
            </a:r>
            <a:endParaRPr sz="2400" b="1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 err="1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всегда-иногда-никогда</a:t>
            </a:r>
            <a:r>
              <a:rPr lang="ru-RU" sz="2400" b="0" i="0" u="none" strike="noStrike" cap="none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, </a:t>
            </a: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131"/>
              </a:buClr>
              <a:buSzPts val="28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привести свой </a:t>
            </a:r>
            <a:r>
              <a:rPr lang="ru-RU" sz="2400" b="0" i="0" u="none" strike="noStrike" cap="none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пример или </a:t>
            </a:r>
            <a:r>
              <a:rPr lang="ru-RU" sz="2400" b="0" i="0" u="none" strike="noStrike" cap="none" dirty="0" err="1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контрпример</a:t>
            </a:r>
            <a:endParaRPr sz="2400" b="0" i="0" u="none" strike="noStrike" cap="none">
              <a:solidFill>
                <a:srgbClr val="000000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927;p59"/>
          <p:cNvSpPr txBox="1">
            <a:spLocks/>
          </p:cNvSpPr>
          <p:nvPr/>
        </p:nvSpPr>
        <p:spPr>
          <a:xfrm>
            <a:off x="1745672" y="129309"/>
            <a:ext cx="7259783" cy="14039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buSzPts val="4800"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PISA-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2022: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Новые типы заданий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Подумайте!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ru-RU" dirty="0" smtClean="0"/>
              <a:t>Всякое ли сюжетное задание - «</a:t>
            </a:r>
            <a:r>
              <a:rPr lang="en-US" dirty="0" smtClean="0"/>
              <a:t>PISA</a:t>
            </a:r>
            <a:r>
              <a:rPr lang="ru-RU" dirty="0" smtClean="0"/>
              <a:t>-подобная задача</a:t>
            </a:r>
            <a:r>
              <a:rPr lang="ru-RU" dirty="0" smtClean="0"/>
              <a:t>» - можно соотнести </a:t>
            </a:r>
            <a:r>
              <a:rPr lang="ru-RU" dirty="0" smtClean="0"/>
              <a:t>с </a:t>
            </a:r>
            <a:r>
              <a:rPr lang="ru-RU" dirty="0" smtClean="0"/>
              <a:t>математической грамотностью?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отличает задания </a:t>
            </a:r>
            <a:r>
              <a:rPr lang="en-US" dirty="0" smtClean="0"/>
              <a:t>PISA</a:t>
            </a:r>
            <a:r>
              <a:rPr lang="ru-RU" dirty="0" smtClean="0"/>
              <a:t> от их двойников?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2690" y="285728"/>
            <a:ext cx="6798547" cy="1061809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«Пицца»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514" y="1713297"/>
            <a:ext cx="8171847" cy="487038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«В пиццерии продаются два вида круглой пиццы, имеющих одинаковую толщину и разные размеры.  Диаметр меньшей пиццы равен 30 см,  и она стоит 30 </a:t>
            </a:r>
            <a:r>
              <a:rPr lang="ru-RU" sz="2400" dirty="0" err="1" smtClean="0">
                <a:solidFill>
                  <a:schemeClr val="tx1"/>
                </a:solidFill>
              </a:rPr>
              <a:t>зедов</a:t>
            </a:r>
            <a:r>
              <a:rPr lang="ru-RU" sz="2400" dirty="0" smtClean="0">
                <a:solidFill>
                  <a:schemeClr val="tx1"/>
                </a:solidFill>
              </a:rPr>
              <a:t>. Диаметр большей пиццы равен 40 см, и она стоит 40 </a:t>
            </a:r>
            <a:r>
              <a:rPr lang="ru-RU" sz="2400" dirty="0" err="1" smtClean="0">
                <a:solidFill>
                  <a:schemeClr val="tx1"/>
                </a:solidFill>
              </a:rPr>
              <a:t>зедов</a:t>
            </a:r>
            <a:r>
              <a:rPr lang="ru-RU" sz="2400" dirty="0" smtClean="0">
                <a:solidFill>
                  <a:schemeClr val="tx1"/>
                </a:solidFill>
              </a:rPr>
              <a:t>. Какие пиццы выгоднее покупать в этой пиццерии? Приведите ваши рассуждения.»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содержания: </a:t>
            </a:r>
            <a:r>
              <a:rPr lang="ru-RU" sz="2400" dirty="0" smtClean="0">
                <a:solidFill>
                  <a:schemeClr val="tx1"/>
                </a:solidFill>
              </a:rPr>
              <a:t>Изменение и зависимости.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Когнитивный процесс: </a:t>
            </a:r>
            <a:r>
              <a:rPr lang="ru-RU" sz="2400" dirty="0" smtClean="0">
                <a:solidFill>
                  <a:schemeClr val="tx1"/>
                </a:solidFill>
              </a:rPr>
              <a:t>Формулировать.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Контекст: </a:t>
            </a:r>
            <a:r>
              <a:rPr lang="ru-RU" sz="2400" dirty="0" smtClean="0">
                <a:solidFill>
                  <a:schemeClr val="tx1"/>
                </a:solidFill>
              </a:rPr>
              <a:t>Личный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Результат: </a:t>
            </a:r>
            <a:r>
              <a:rPr lang="ru-RU" sz="2400" dirty="0" smtClean="0"/>
              <a:t>РФ - 2003: </a:t>
            </a:r>
            <a:r>
              <a:rPr lang="ru-RU" sz="2400" dirty="0" smtClean="0">
                <a:solidFill>
                  <a:schemeClr val="tx1"/>
                </a:solidFill>
              </a:rPr>
              <a:t>11%. </a:t>
            </a:r>
          </a:p>
          <a:p>
            <a:endParaRPr lang="ru-RU" sz="2000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3382" y="0"/>
            <a:ext cx="7206989" cy="1173018"/>
          </a:xfrm>
        </p:spPr>
        <p:txBody>
          <a:bodyPr>
            <a:noAutofit/>
          </a:bodyPr>
          <a:lstStyle/>
          <a:p>
            <a:pPr marL="54864" indent="0" algn="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«Парусные корабли»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57964" y="997524"/>
            <a:ext cx="477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70550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из преимуществ использования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заключается в том, что он летает на высоте в 150 м. Там скорость ветра примерно на 25% больше, чем на уровне палубы корабля.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примерно скоростью дует ветер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скорость ветра, измеренная на палубе корабля, равна 24 км/ч?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км/ч        – 16% (25%, вместо 125% от 24 км/ч)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 км/ч      – 6%   (100% - 25% = 75% от  24 км/ч)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км/ч      – 8%   (не поняли условие задачи)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км/ч *   – 57%  (24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1,25 = 30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км/ч)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49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км/ч      – 3%    (24 км/ч + 25%)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70550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ХАРАКТЕРИСТИКИ: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7055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КОЛИЧЕСТВО / НАУЧНЫЙ / ПРИМЕНЯТЬ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017818" y="5006110"/>
          <a:ext cx="4950691" cy="1727200"/>
        </p:xfrm>
        <a:graphic>
          <a:graphicData uri="http://schemas.openxmlformats.org/drawingml/2006/table">
            <a:tbl>
              <a:tblPr/>
              <a:tblGrid>
                <a:gridCol w="2032799"/>
                <a:gridCol w="2917892"/>
              </a:tblGrid>
              <a:tr h="168101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173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       – 15%</a:t>
                      </a:r>
                      <a:endParaRPr lang="ru-RU" sz="1600" dirty="0" smtClean="0">
                        <a:latin typeface="Arial"/>
                        <a:ea typeface="Times New Roman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212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 *    – 45%</a:t>
                      </a:r>
                      <a:endParaRPr lang="ru-RU" sz="1600" dirty="0" smtClean="0">
                        <a:latin typeface="Arial"/>
                        <a:ea typeface="Times New Roman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285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       – 18%</a:t>
                      </a:r>
                      <a:endParaRPr lang="ru-RU" sz="1600" dirty="0" smtClean="0">
                        <a:latin typeface="Arial"/>
                        <a:ea typeface="Times New Roman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300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       – 18% </a:t>
                      </a:r>
                      <a:endParaRPr lang="ru-RU" sz="1600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ХАРАКТЕРИСТИКИ: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ПРОСТРАНСТВО И ФОРМА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НАУЧНЫЙ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ПРИМЕНЯТЬ</a:t>
                      </a:r>
                      <a:endParaRPr lang="ru-RU" sz="16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>
                        <a:spcAft>
                          <a:spcPts val="1000"/>
                        </a:spcAft>
                      </a:pP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0975"/>
            <a:ext cx="4193309" cy="31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7100" cy="203200"/>
          </a:xfrm>
          <a:prstGeom prst="rect">
            <a:avLst/>
          </a:prstGeom>
          <a:noFill/>
        </p:spPr>
      </p:pic>
      <p:pic>
        <p:nvPicPr>
          <p:cNvPr id="30723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827" y="4895850"/>
            <a:ext cx="2857500" cy="196215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9382" y="4350327"/>
            <a:ext cx="88946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примерно должна быть равна длина каната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он тянул корабль под углом в 45° и находился на высоте в 150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по вертикали, как показано на рисунке?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36436" y="253536"/>
            <a:ext cx="7243935" cy="1076500"/>
          </a:xfrm>
        </p:spPr>
        <p:txBody>
          <a:bodyPr>
            <a:noAutofit/>
          </a:bodyPr>
          <a:lstStyle/>
          <a:p>
            <a:pPr marL="54864" indent="0" algn="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«Парусные корабли»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436" y="1684422"/>
            <a:ext cx="4317583" cy="4678612"/>
          </a:xfrm>
          <a:noFill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996" y="1643049"/>
            <a:ext cx="4659483" cy="325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119" y="4890108"/>
            <a:ext cx="4581627" cy="14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4873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3938234" cy="27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286388"/>
            <a:ext cx="4133446" cy="138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33074" t="63661" r="32670" b="16389"/>
          <a:stretch>
            <a:fillRect/>
          </a:stretch>
        </p:blipFill>
        <p:spPr bwMode="auto">
          <a:xfrm>
            <a:off x="0" y="0"/>
            <a:ext cx="1498146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42911" y="1214422"/>
          <a:ext cx="4009738" cy="500066"/>
        </p:xfrm>
        <a:graphic>
          <a:graphicData uri="http://schemas.openxmlformats.org/presentationml/2006/ole">
            <p:oleObj spid="_x0000_s1026" name="Формула" r:id="rId7" imgW="1600200" imgH="203200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642910" y="1643050"/>
          <a:ext cx="4286280" cy="466478"/>
        </p:xfrm>
        <a:graphic>
          <a:graphicData uri="http://schemas.openxmlformats.org/presentationml/2006/ole">
            <p:oleObj spid="_x0000_s1027" name="Формула" r:id="rId8" imgW="1625600" imgH="20320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42910" y="2071678"/>
          <a:ext cx="4584504" cy="450219"/>
        </p:xfrm>
        <a:graphic>
          <a:graphicData uri="http://schemas.openxmlformats.org/presentationml/2006/ole">
            <p:oleObj spid="_x0000_s1028" name="Формула" r:id="rId9" imgW="1612800" imgH="203040" progId="Equation.3">
              <p:embed/>
            </p:oleObj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572000" y="1142984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400" dirty="0"/>
              <a:t>(л)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786314" y="1571612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/>
              <a:t>(</a:t>
            </a:r>
            <a:r>
              <a:rPr lang="ru-RU" sz="2400" dirty="0" err="1"/>
              <a:t>з</a:t>
            </a:r>
            <a:r>
              <a:rPr lang="ru-RU" sz="2400" dirty="0"/>
              <a:t>.)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72066" y="2000240"/>
            <a:ext cx="65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(л.)</a:t>
            </a:r>
            <a:endParaRPr lang="ru-RU" sz="2400" dirty="0"/>
          </a:p>
        </p:txBody>
      </p:sp>
      <p:sp>
        <p:nvSpPr>
          <p:cNvPr id="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28" y="142851"/>
            <a:ext cx="7551643" cy="1261075"/>
          </a:xfrm>
        </p:spPr>
        <p:txBody>
          <a:bodyPr>
            <a:noAutofit/>
          </a:bodyPr>
          <a:lstStyle/>
          <a:p>
            <a:pPr marL="54864" indent="0" algn="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«Парусные корабли»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0"/>
          <a:ext cx="114300" cy="114300"/>
        </p:xfrm>
        <a:graphic>
          <a:graphicData uri="http://schemas.openxmlformats.org/presentationml/2006/ole">
            <p:oleObj spid="_x0000_s2050" name="Формула" r:id="rId3" imgW="114102" imgH="114102" progId="Equation.3">
              <p:embed/>
            </p:oleObj>
          </a:graphicData>
        </a:graphic>
      </p:graphicFrame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786190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Мнение экспертов: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Задача была бы более посильной для российских учащихся, если бы была сформулирована в редакции (типичная задача):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За год двигатель на корабле потребляет 3</a:t>
            </a:r>
            <a:r>
              <a:rPr lang="en-US" sz="2400" dirty="0" smtClean="0"/>
              <a:t> </a:t>
            </a:r>
            <a:r>
              <a:rPr lang="ru-RU" sz="2400" dirty="0" smtClean="0"/>
              <a:t>500</a:t>
            </a:r>
            <a:r>
              <a:rPr lang="en-US" sz="2400" dirty="0" smtClean="0"/>
              <a:t> </a:t>
            </a:r>
            <a:r>
              <a:rPr lang="ru-RU" sz="2400" dirty="0" smtClean="0"/>
              <a:t>000 л топлива, 1 литр топлива стоит 0,42 р. Установка паруса на корабле стоит 2</a:t>
            </a:r>
            <a:r>
              <a:rPr lang="en-US" sz="2400" dirty="0" smtClean="0"/>
              <a:t> </a:t>
            </a:r>
            <a:r>
              <a:rPr lang="ru-RU" sz="2400" dirty="0" smtClean="0"/>
              <a:t>500</a:t>
            </a:r>
            <a:r>
              <a:rPr lang="en-US" sz="2400" dirty="0" smtClean="0"/>
              <a:t> </a:t>
            </a:r>
            <a:r>
              <a:rPr lang="ru-RU" sz="2400" dirty="0" smtClean="0"/>
              <a:t>000р. Парус экономит 20% топлива. Через сколько лет экономия топлива покроет стоимость установки паруса?</a:t>
            </a:r>
          </a:p>
        </p:txBody>
      </p:sp>
      <p:sp>
        <p:nvSpPr>
          <p:cNvPr id="16" name="Содержимое 6"/>
          <p:cNvSpPr txBox="1">
            <a:spLocks/>
          </p:cNvSpPr>
          <p:nvPr/>
        </p:nvSpPr>
        <p:spPr>
          <a:xfrm>
            <a:off x="596729" y="140650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Область содержания: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Когнитивный процесс: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Формулировать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Контекст: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Научная</a:t>
            </a:r>
            <a:r>
              <a:rPr kumimoji="0" lang="ru-RU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Результаты: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РФ - 2012: 16%</a:t>
            </a:r>
            <a:b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Средний результат стран ОЭСР: 15%</a:t>
            </a:r>
            <a:b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Максимальный результат: 47%</a:t>
            </a:r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>
          <a:xfrm>
            <a:off x="1727199" y="142851"/>
            <a:ext cx="7131081" cy="13811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«Парусные корабли»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91" y="166254"/>
            <a:ext cx="6911109" cy="1394691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Вопрос про число лепешек?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263" y="2456873"/>
            <a:ext cx="6858000" cy="4165600"/>
          </a:xfrm>
        </p:spPr>
        <p:txBody>
          <a:bodyPr/>
          <a:lstStyle/>
          <a:p>
            <a:r>
              <a:rPr lang="ru-RU" dirty="0" smtClean="0"/>
              <a:t>На базаре пекут 2 вида круглых лепешек одинаковой толщины - диаметром 40 см и 20 см. Три девочки хотели купить по одной большой лепешке, но оказалось, что такая лепешка осталась только одна. Катя считает, что вместо одной большой лепешки можно купить 2 маленьких лепешки, Ира – 3, Оля – 4. </a:t>
            </a:r>
          </a:p>
          <a:p>
            <a:r>
              <a:rPr lang="ru-RU" dirty="0" smtClean="0"/>
              <a:t>С кем из девочек Вы согласны?</a:t>
            </a:r>
          </a:p>
          <a:p>
            <a:endParaRPr lang="ru-RU" dirty="0" smtClean="0"/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1) Катя		2)  Ира		3) Оля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9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4908" y="157017"/>
            <a:ext cx="7103371" cy="1274619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«Вращающаяся дверь»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38856"/>
            <a:ext cx="8164619" cy="49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638" y="1357298"/>
            <a:ext cx="8965362" cy="49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6436" y="138545"/>
            <a:ext cx="7121844" cy="1052946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«Вращающаяся дверь»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500166" y="147781"/>
            <a:ext cx="7358114" cy="1173019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«Вращающаяся дверь»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</a:rPr>
              <a:t>Вопрос 3.</a:t>
            </a:r>
            <a:r>
              <a:rPr lang="ru-RU" sz="2600" b="1" cap="all" dirty="0" smtClean="0"/>
              <a:t>	</a:t>
            </a:r>
            <a:endParaRPr lang="ru-RU" sz="2600" cap="all" dirty="0" smtClean="0"/>
          </a:p>
          <a:p>
            <a:pPr>
              <a:buNone/>
            </a:pPr>
            <a:r>
              <a:rPr lang="ru-RU" sz="2600" dirty="0" smtClean="0"/>
              <a:t>Дверь  делает 4 полных оборота за минуту. В каждом из трёх секторов двери могут поместиться максимально 2 человека. </a:t>
            </a:r>
          </a:p>
          <a:p>
            <a:pPr>
              <a:buNone/>
            </a:pPr>
            <a:r>
              <a:rPr lang="ru-RU" sz="2600" dirty="0" smtClean="0"/>
              <a:t>Какое наибольшее число людей может войти в здание через эту дверь за 30 минут?</a:t>
            </a:r>
          </a:p>
          <a:p>
            <a:r>
              <a:rPr lang="en-GB" sz="2600" dirty="0" smtClean="0"/>
              <a:t>60</a:t>
            </a:r>
            <a:r>
              <a:rPr lang="ru-RU" sz="2600" dirty="0" smtClean="0"/>
              <a:t>     – 16%        </a:t>
            </a:r>
          </a:p>
          <a:p>
            <a:r>
              <a:rPr lang="en-GB" sz="2600" dirty="0" smtClean="0"/>
              <a:t>180</a:t>
            </a:r>
            <a:r>
              <a:rPr lang="ru-RU" sz="2600" dirty="0" smtClean="0"/>
              <a:t>   – 14%</a:t>
            </a:r>
          </a:p>
          <a:p>
            <a:r>
              <a:rPr lang="en-GB" sz="2600" dirty="0" smtClean="0"/>
              <a:t>240</a:t>
            </a:r>
            <a:r>
              <a:rPr lang="ru-RU" sz="2600" dirty="0" smtClean="0"/>
              <a:t>   – 29% </a:t>
            </a:r>
          </a:p>
          <a:p>
            <a:r>
              <a:rPr lang="en-GB" sz="2600" dirty="0" smtClean="0"/>
              <a:t>720</a:t>
            </a:r>
            <a:r>
              <a:rPr lang="ru-RU" sz="2600" dirty="0" smtClean="0"/>
              <a:t>* – 38%</a:t>
            </a:r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27200" y="0"/>
            <a:ext cx="7131080" cy="1265381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«Вращающаяся дверь»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/>
              <a:t>Вопрос 1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содержания: </a:t>
            </a:r>
            <a:r>
              <a:rPr lang="ru-RU" sz="2600" dirty="0" smtClean="0"/>
              <a:t>Пространство и форма.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Когнитивный процесс: </a:t>
            </a:r>
            <a:r>
              <a:rPr lang="ru-RU" sz="2600" dirty="0" smtClean="0"/>
              <a:t>Применять.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Контекст:</a:t>
            </a:r>
            <a:r>
              <a:rPr lang="ru-RU" sz="2600" b="1" i="1" dirty="0" smtClean="0"/>
              <a:t> </a:t>
            </a:r>
            <a:r>
              <a:rPr lang="ru-RU" sz="2600" dirty="0" smtClean="0"/>
              <a:t>Научная деятельность</a:t>
            </a:r>
          </a:p>
          <a:p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Результаты:  </a:t>
            </a:r>
            <a:r>
              <a:rPr lang="ru-RU" sz="2600" dirty="0" smtClean="0"/>
              <a:t>РФ: 58%, стран ОЭСР: 58%, максимальный: 90%.</a:t>
            </a:r>
          </a:p>
          <a:p>
            <a:pPr>
              <a:buNone/>
            </a:pPr>
            <a:r>
              <a:rPr lang="ru-RU" sz="2600" b="1" dirty="0" smtClean="0"/>
              <a:t>Вопрос 2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содержания: </a:t>
            </a:r>
            <a:r>
              <a:rPr lang="ru-RU" sz="2600" dirty="0" smtClean="0"/>
              <a:t>Пространство и форма.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Когнитивный процесс: </a:t>
            </a:r>
            <a:r>
              <a:rPr lang="ru-RU" sz="2600" dirty="0" smtClean="0"/>
              <a:t>Формулировать.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Контекст:</a:t>
            </a:r>
            <a:r>
              <a:rPr lang="ru-RU" sz="2600" b="1" i="1" dirty="0" smtClean="0"/>
              <a:t> </a:t>
            </a:r>
            <a:r>
              <a:rPr lang="ru-RU" sz="2600" dirty="0" smtClean="0"/>
              <a:t>Научная деятельность</a:t>
            </a:r>
          </a:p>
          <a:p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Результаты:  </a:t>
            </a:r>
            <a:r>
              <a:rPr lang="ru-RU" sz="2600" dirty="0" smtClean="0"/>
              <a:t>РФ:  3%, стран ОЭСР: 4%, максимальный: 14%</a:t>
            </a:r>
          </a:p>
          <a:p>
            <a:pPr>
              <a:buNone/>
            </a:pPr>
            <a:r>
              <a:rPr lang="ru-RU" sz="2600" b="1" dirty="0" smtClean="0"/>
              <a:t>Вопрос 2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содержания: </a:t>
            </a:r>
            <a:r>
              <a:rPr lang="ru-RU" sz="2600" dirty="0" smtClean="0"/>
              <a:t>Количество.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Когнитивный процесс: </a:t>
            </a:r>
            <a:r>
              <a:rPr lang="ru-RU" sz="2600" dirty="0" smtClean="0"/>
              <a:t>Формулировать. </a:t>
            </a:r>
          </a:p>
          <a:p>
            <a:pPr lvl="0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Контекст:</a:t>
            </a:r>
            <a:r>
              <a:rPr lang="ru-RU" sz="2600" b="1" i="1" dirty="0" smtClean="0"/>
              <a:t> </a:t>
            </a:r>
            <a:r>
              <a:rPr lang="ru-RU" sz="2600" dirty="0" smtClean="0"/>
              <a:t>Научная деятельность</a:t>
            </a:r>
          </a:p>
          <a:p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Результаты:  </a:t>
            </a:r>
            <a:r>
              <a:rPr lang="ru-RU" sz="2600" dirty="0" smtClean="0"/>
              <a:t>РФ:  38%, стран ОЭСР: 46%, максимальный : 65%</a:t>
            </a:r>
          </a:p>
          <a:p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422453" cy="107154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«Продажа музыкальных дисков»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255" y="1142984"/>
            <a:ext cx="8787866" cy="5715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В январе были выпущены новые компакт-диски музыкальных групп «</a:t>
            </a:r>
            <a:r>
              <a:rPr lang="ru-RU" sz="2200" i="1" dirty="0" smtClean="0"/>
              <a:t>Рокеры» </a:t>
            </a:r>
            <a:r>
              <a:rPr lang="ru-RU" sz="2200" dirty="0" smtClean="0"/>
              <a:t>и</a:t>
            </a:r>
            <a:r>
              <a:rPr lang="ru-RU" sz="2200" i="1" dirty="0" smtClean="0"/>
              <a:t> «Кенгуру».</a:t>
            </a:r>
            <a:r>
              <a:rPr lang="ru-RU" sz="2200" dirty="0" smtClean="0"/>
              <a:t> В феврале последовали компакт-диски музыкальных групп «</a:t>
            </a:r>
            <a:r>
              <a:rPr lang="ru-RU" sz="2200" i="1" dirty="0" smtClean="0"/>
              <a:t>Ночные птицы»</a:t>
            </a:r>
            <a:r>
              <a:rPr lang="ru-RU" sz="2200" dirty="0" smtClean="0"/>
              <a:t> и «</a:t>
            </a:r>
            <a:r>
              <a:rPr lang="ru-RU" sz="2200" i="1" dirty="0" smtClean="0"/>
              <a:t>Металлисты»</a:t>
            </a:r>
            <a:r>
              <a:rPr lang="ru-RU" sz="2200" dirty="0" smtClean="0"/>
              <a:t>. На диаграмме показана продажа этих компакт-дисков с января по июнь.</a:t>
            </a:r>
          </a:p>
          <a:p>
            <a:pPr>
              <a:buNone/>
            </a:pPr>
            <a:endParaRPr lang="ru-RU" sz="2200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2786058"/>
            <a:ext cx="521494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500991" cy="107154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«Продажа музыкальных дисков»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5" y="1228436"/>
            <a:ext cx="8429685" cy="5486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800" b="1" dirty="0" smtClean="0"/>
              <a:t>Вопрос  1. </a:t>
            </a:r>
            <a:r>
              <a:rPr lang="ru-RU" sz="8800" dirty="0" smtClean="0"/>
              <a:t>Сколько компакт-дисков музыкальная группа «</a:t>
            </a:r>
            <a:r>
              <a:rPr lang="ru-RU" sz="8800" i="1" dirty="0" smtClean="0"/>
              <a:t>Металлисты</a:t>
            </a:r>
            <a:r>
              <a:rPr lang="ru-RU" sz="8800" dirty="0" smtClean="0"/>
              <a:t>» продала в апреле?</a:t>
            </a:r>
          </a:p>
          <a:p>
            <a:pPr marL="514350" indent="-514350">
              <a:buAutoNum type="arabicParenR"/>
            </a:pPr>
            <a:r>
              <a:rPr lang="en-GB" sz="8800" dirty="0" smtClean="0"/>
              <a:t>250</a:t>
            </a:r>
            <a:r>
              <a:rPr lang="ru-RU" sz="8800" dirty="0" smtClean="0"/>
              <a:t>          2)</a:t>
            </a:r>
            <a:r>
              <a:rPr lang="en-GB" sz="8800" dirty="0" smtClean="0"/>
              <a:t>  500</a:t>
            </a:r>
            <a:r>
              <a:rPr lang="ru-RU" sz="8800" dirty="0" smtClean="0"/>
              <a:t>*          3) </a:t>
            </a:r>
            <a:r>
              <a:rPr lang="en-GB" sz="8800" dirty="0" smtClean="0"/>
              <a:t>1000</a:t>
            </a:r>
            <a:r>
              <a:rPr lang="ru-RU" sz="8800" dirty="0" smtClean="0"/>
              <a:t>            4) </a:t>
            </a:r>
            <a:r>
              <a:rPr lang="en-GB" sz="8800" dirty="0" smtClean="0"/>
              <a:t>1270</a:t>
            </a:r>
            <a:endParaRPr lang="ru-RU" sz="8800" dirty="0" smtClean="0"/>
          </a:p>
          <a:p>
            <a:pPr>
              <a:buNone/>
            </a:pPr>
            <a:endParaRPr lang="ru-RU" sz="8800" b="1" cap="all" dirty="0" smtClean="0"/>
          </a:p>
          <a:p>
            <a:pPr>
              <a:buNone/>
            </a:pPr>
            <a:r>
              <a:rPr lang="ru-RU" sz="8800" b="1" dirty="0" smtClean="0"/>
              <a:t>Вопрос  </a:t>
            </a:r>
            <a:r>
              <a:rPr lang="ru-RU" sz="8800" b="1" cap="all" dirty="0" smtClean="0"/>
              <a:t>2. </a:t>
            </a:r>
            <a:r>
              <a:rPr lang="ru-RU" sz="8800" dirty="0" smtClean="0"/>
              <a:t>В каком месяце музыкальная группа «</a:t>
            </a:r>
            <a:r>
              <a:rPr lang="ru-RU" sz="8800" i="1" dirty="0" smtClean="0"/>
              <a:t>Ночные птицы»</a:t>
            </a:r>
            <a:r>
              <a:rPr lang="ru-RU" sz="8800" dirty="0" smtClean="0"/>
              <a:t> в первый раз продала больше своих компакт-дисков, чем музыкальная группа «</a:t>
            </a:r>
            <a:r>
              <a:rPr lang="ru-RU" sz="8800" i="1" dirty="0" smtClean="0"/>
              <a:t>Кенгуру»</a:t>
            </a:r>
            <a:r>
              <a:rPr lang="ru-RU" sz="8800" dirty="0" smtClean="0"/>
              <a:t>?</a:t>
            </a:r>
          </a:p>
          <a:p>
            <a:pPr marL="514350" lvl="0" indent="-514350">
              <a:buAutoNum type="arabicParenR"/>
            </a:pPr>
            <a:r>
              <a:rPr lang="ru-RU" sz="8800" dirty="0" smtClean="0"/>
              <a:t>Не было такого месяца       2) Март        3) Апрель *        4) Май</a:t>
            </a:r>
          </a:p>
          <a:p>
            <a:pPr algn="just">
              <a:buNone/>
            </a:pPr>
            <a:endParaRPr lang="ru-RU" sz="8800" dirty="0" smtClean="0"/>
          </a:p>
          <a:p>
            <a:pPr algn="just">
              <a:buNone/>
            </a:pPr>
            <a:r>
              <a:rPr lang="ru-RU" sz="8800" b="1" dirty="0" smtClean="0"/>
              <a:t>Вопрос 3. </a:t>
            </a:r>
            <a:r>
              <a:rPr lang="ru-RU" sz="8800" dirty="0" smtClean="0"/>
              <a:t>Менеджер группы «</a:t>
            </a:r>
            <a:r>
              <a:rPr lang="ru-RU" sz="8800" i="1" dirty="0" smtClean="0"/>
              <a:t>Кенгуру»</a:t>
            </a:r>
            <a:r>
              <a:rPr lang="ru-RU" sz="8800" dirty="0" smtClean="0"/>
              <a:t> обеспокоен тем, что количество проданных компакт-дисков уменьшилось с февраля по июнь. Каков прогноз объёма продаж в июле, если продолжится такая же отрицательная тенденция?</a:t>
            </a:r>
          </a:p>
          <a:p>
            <a:pPr marL="514350" lvl="0" indent="-514350">
              <a:buAutoNum type="arabicParenR"/>
            </a:pPr>
            <a:r>
              <a:rPr lang="ru-RU" sz="8800" dirty="0" smtClean="0"/>
              <a:t>70 компакт-дисков    </a:t>
            </a:r>
          </a:p>
          <a:p>
            <a:pPr marL="514350" lvl="0" indent="-514350">
              <a:buAutoNum type="arabicParenR"/>
            </a:pPr>
            <a:r>
              <a:rPr lang="ru-RU" sz="8800" dirty="0" smtClean="0"/>
              <a:t>370 компакт-дисков * </a:t>
            </a:r>
          </a:p>
          <a:p>
            <a:pPr marL="514350" lvl="0" indent="-514350">
              <a:buAutoNum type="arabicParenR"/>
            </a:pPr>
            <a:r>
              <a:rPr lang="ru-RU" sz="8800" dirty="0" smtClean="0"/>
              <a:t>670 компакт-дисков  </a:t>
            </a:r>
          </a:p>
          <a:p>
            <a:pPr marL="514350" lvl="0" indent="-514350">
              <a:buAutoNum type="arabicParenR"/>
            </a:pPr>
            <a:r>
              <a:rPr lang="ru-RU" sz="8800" dirty="0" smtClean="0"/>
              <a:t>1340 компакт-дисков</a:t>
            </a:r>
            <a:endParaRPr lang="ru-RU" sz="8800" i="1" dirty="0" smtClean="0"/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27" y="0"/>
            <a:ext cx="7112292" cy="1453416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«Продажа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музыкальных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дисков»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2" y="1634836"/>
            <a:ext cx="8296976" cy="45445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Область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содержания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/>
              <a:t>Неопределенность и </a:t>
            </a:r>
            <a:r>
              <a:rPr lang="ru-RU" sz="2400" dirty="0" smtClean="0"/>
              <a:t>данные</a:t>
            </a:r>
            <a:endParaRPr lang="ru-RU" sz="2400" dirty="0"/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Когнитивный процесс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 smtClean="0"/>
              <a:t>Интерпретировать </a:t>
            </a:r>
            <a:endParaRPr lang="ru-RU" sz="2400" dirty="0"/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Контекст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/>
              <a:t>Общественная жизнь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Результаты: </a:t>
            </a:r>
          </a:p>
          <a:p>
            <a:pPr marL="457200" indent="-457200">
              <a:buNone/>
            </a:pPr>
            <a:r>
              <a:rPr lang="ru-RU" sz="2400" dirty="0" smtClean="0"/>
              <a:t>Вопрос 1: РФ: 89%,  страны ОЭСР: 87%</a:t>
            </a:r>
          </a:p>
          <a:p>
            <a:pPr marL="457200" indent="-457200">
              <a:buNone/>
            </a:pPr>
            <a:r>
              <a:rPr lang="ru-RU" sz="2400" dirty="0" smtClean="0"/>
              <a:t>Вопрос 2: РФ: 72%,  страны ОЭСР: 80%</a:t>
            </a:r>
          </a:p>
          <a:p>
            <a:pPr marL="457200" indent="-457200">
              <a:buNone/>
            </a:pPr>
            <a:r>
              <a:rPr lang="ru-RU" sz="2400" dirty="0" smtClean="0"/>
              <a:t>Вопрос 3: РФ: 72%,  страны ОЭСР: 77%</a:t>
            </a:r>
          </a:p>
          <a:p>
            <a:pPr marL="457200" indent="-457200">
              <a:buNone/>
            </a:pPr>
            <a:endParaRPr lang="ru-RU" sz="2400" dirty="0" smtClean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1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"/>
            <a:ext cx="7470953" cy="78579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Результаты РФ. Уровни МГ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732" y="785794"/>
            <a:ext cx="8986267" cy="406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8885764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29309"/>
            <a:ext cx="5572164" cy="942237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Уровни МГ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54544"/>
            <a:ext cx="8715436" cy="5489165"/>
          </a:xfrm>
        </p:spPr>
        <p:txBody>
          <a:bodyPr>
            <a:normAutofit fontScale="70000" lnSpcReduction="20000"/>
          </a:bodyPr>
          <a:lstStyle/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6 уровень: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и моделирование сложных проблем</a:t>
            </a:r>
            <a:r>
              <a:rPr lang="ru-RU" dirty="0" smtClean="0"/>
              <a:t>, нетипичные контексты, разные источники, различные формы, новые стратегии, рассуждения, интуиция, выводы и аргументация в письменной форме, рефлексия.</a:t>
            </a:r>
          </a:p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 уровень: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модели, сложные проблемы, распознавание ограничений, установление допущений</a:t>
            </a:r>
            <a:r>
              <a:rPr lang="ru-RU" i="1" dirty="0" smtClean="0"/>
              <a:t>, </a:t>
            </a:r>
            <a:r>
              <a:rPr lang="ru-RU" dirty="0" smtClean="0"/>
              <a:t>различные стратегии решения, связанные формы информации, использование формального языка, выводы и размышления, начала рефлексии.</a:t>
            </a:r>
          </a:p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 уровень: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четко определенные модели, сложная, но конкретная ситуация, понимание ограничений</a:t>
            </a:r>
            <a:r>
              <a:rPr lang="ru-RU" i="1" dirty="0" smtClean="0"/>
              <a:t>,</a:t>
            </a:r>
            <a:r>
              <a:rPr lang="ru-RU" dirty="0" smtClean="0"/>
              <a:t> рассуждения и ограниченная интуиция в простых ситуациях, интеграция информации из различных форм, своя интерпретация, объяснения и аргументы.</a:t>
            </a:r>
          </a:p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 уровень: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простые модели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dirty="0" smtClean="0"/>
              <a:t> четко описанные процедуры, простые методы, различные источники, прямые рассуждения,  элементарная интерпретация, предметные навыки.</a:t>
            </a:r>
          </a:p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 уровень: </a:t>
            </a:r>
            <a:r>
              <a:rPr lang="ru-RU" dirty="0" smtClean="0"/>
              <a:t>единственный источник, единственная форма представления, стандартные алгоритмы, формулы, действия, методы, прямой вывод, интерпретация полученного результата.</a:t>
            </a:r>
          </a:p>
          <a:p>
            <a:pPr marL="180000" indent="-18000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 уровень: </a:t>
            </a:r>
            <a:r>
              <a:rPr lang="ru-RU" dirty="0" smtClean="0"/>
              <a:t>знакомые контексты, вся необходимая информация и вопросы в явном виде, прямые указания, стандартные процедуры, очевидные действия.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"/>
            <a:ext cx="7594205" cy="92867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Задания на шкале уровней МГ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551" y="928670"/>
            <a:ext cx="6182721" cy="57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62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13" y="208109"/>
            <a:ext cx="7886700" cy="10110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 на вопрос о лепешках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0" name="Picture 2" descr="https://www.gotovimnaogne.ru/upload/iblock/336/336923d6424384b68f6b2e63b452b8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892" y="1696147"/>
            <a:ext cx="5977755" cy="3981185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49774" y="1089891"/>
            <a:ext cx="4829180" cy="5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21196" y="5698836"/>
            <a:ext cx="7476259" cy="1034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 если ошибка в расчетах при планировании экспедиции?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86808" cy="2982915"/>
          </a:xfrm>
        </p:spPr>
        <p:txBody>
          <a:bodyPr/>
          <a:lstStyle/>
          <a:p>
            <a:r>
              <a:rPr lang="ru-RU" dirty="0" smtClean="0"/>
              <a:t>Что, на Ваш взгляд, мешает формированию математической грамотности?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0959" cy="1533235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Модель задания для формирования и оценки МГ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8684512"/>
              </p:ext>
            </p:extLst>
          </p:nvPr>
        </p:nvGraphicFramePr>
        <p:xfrm>
          <a:off x="254827" y="1533128"/>
          <a:ext cx="8749364" cy="532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88"/>
                <a:gridCol w="3140562"/>
                <a:gridCol w="2910314"/>
              </a:tblGrid>
              <a:tr h="1907417"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Контекст: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Личная жизнь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Образование/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None/>
                      </a:pPr>
                      <a:r>
                        <a:rPr lang="ru-RU" sz="1900" i="1" dirty="0" smtClean="0"/>
                        <a:t>      профессии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/>
                        <a:t>Общественная жизнь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/>
                        <a:t>Научная деятельность </a:t>
                      </a:r>
                      <a:br>
                        <a:rPr lang="ru-RU" sz="1900" i="1" dirty="0" smtClean="0"/>
                      </a:br>
                      <a:endParaRPr lang="ru-RU" sz="19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Когнитивная область: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формулировать</a:t>
                      </a:r>
                      <a:r>
                        <a:rPr lang="ru-RU" sz="19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применять</a:t>
                      </a:r>
                      <a:r>
                        <a:rPr lang="ru-RU" sz="19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интерпретировать</a:t>
                      </a:r>
                      <a:r>
                        <a:rPr lang="en-US" sz="1900" i="1" dirty="0" smtClean="0"/>
                        <a:t>/</a:t>
                      </a:r>
                      <a:r>
                        <a:rPr lang="ru-RU" sz="1900" i="1" dirty="0" smtClean="0"/>
                        <a:t>оценивать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рассуждать</a:t>
                      </a:r>
                      <a:endParaRPr lang="ru-RU" sz="19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Область содержания: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Изменения и зависимости 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Пространство и форма 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Неопределенность и данные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/>
                        <a:t>Количество</a:t>
                      </a:r>
                      <a:endParaRPr lang="ru-RU" sz="1900" dirty="0"/>
                    </a:p>
                  </a:txBody>
                  <a:tcPr/>
                </a:tc>
              </a:tr>
              <a:tr h="906023">
                <a:tc vMerge="1">
                  <a:txBody>
                    <a:bodyPr/>
                    <a:lstStyle/>
                    <a:p>
                      <a:endParaRPr lang="ru-RU" sz="1700" dirty="0" smtClean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МАТЕМАТИЧЕСКАЯ ГРАМОТНОСТЬ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Задания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18809" marR="118809" marT="47763" marB="47763"/>
                </a:tc>
              </a:tr>
              <a:tr h="2511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Основные</a:t>
                      </a:r>
                      <a:r>
                        <a:rPr lang="ru-RU" sz="1900" b="1" baseline="0" dirty="0" smtClean="0"/>
                        <a:t> положения</a:t>
                      </a:r>
                      <a:r>
                        <a:rPr lang="ru-RU" sz="1900" b="1" dirty="0" smtClean="0"/>
                        <a:t>: 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Соответствие</a:t>
                      </a:r>
                      <a:r>
                        <a:rPr lang="ru-RU" sz="1900" baseline="0" dirty="0" smtClean="0"/>
                        <a:t> стандарту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Актуальность мат.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dirty="0" smtClean="0"/>
                        <a:t>содержания (по классам)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Использование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Принципы: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/>
                        <a:t> Комплексность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 smtClean="0"/>
                        <a:t>Мотивационность</a:t>
                      </a:r>
                      <a:endParaRPr lang="ru-RU" sz="19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/>
                        <a:t>Реалистичность</a:t>
                      </a:r>
                      <a:endParaRPr lang="ru-RU" sz="1900" dirty="0" smtClean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err="1" smtClean="0"/>
                        <a:t>Проблемность</a:t>
                      </a:r>
                      <a:endParaRPr lang="ru-RU" sz="1900" dirty="0" smtClean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Вариативность способов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Компетентностность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Уровневость</a:t>
                      </a:r>
                      <a:endParaRPr lang="ru-RU" sz="19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900" b="1" dirty="0" smtClean="0"/>
                        <a:t>Структура:</a:t>
                      </a:r>
                      <a:r>
                        <a:rPr lang="ru-RU" sz="1900" b="1" baseline="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Текст-описание – вербальный, графический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Иллюстрации</a:t>
                      </a:r>
                      <a:endParaRPr lang="ru-RU" sz="1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Справочный материал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Вопросы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30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000084"/>
            <a:ext cx="47466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85918" y="0"/>
            <a:ext cx="71438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Банк заданий.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задания. 8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кл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468479" cy="16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4468822" cy="17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6692"/>
            <a:ext cx="6585107" cy="66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85918" y="147782"/>
            <a:ext cx="735808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Банк заданий.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8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кл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задания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282" y="1440873"/>
            <a:ext cx="6945873" cy="507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85918" y="-1"/>
            <a:ext cx="7215238" cy="19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Банк заданий. 8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кл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</a:p>
          <a:p>
            <a:pPr lvl="0" algn="r" eaLnBrk="0" hangingPunct="0"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задания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690" y="0"/>
            <a:ext cx="6871855" cy="169069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Проблемы формирования МГ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579418"/>
            <a:ext cx="8173605" cy="51261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Учителя не видят разницы между предметными результатами и функциональной грамотностью, однако, предметный уровень высокий (</a:t>
            </a:r>
            <a:r>
              <a:rPr lang="en-US" dirty="0" smtClean="0"/>
              <a:t>TIMSS</a:t>
            </a:r>
            <a:r>
              <a:rPr lang="ru-RU" dirty="0" smtClean="0"/>
              <a:t>), а функциональный средний</a:t>
            </a:r>
            <a:r>
              <a:rPr lang="en-US" dirty="0" smtClean="0"/>
              <a:t> (PISA)</a:t>
            </a:r>
          </a:p>
          <a:p>
            <a:r>
              <a:rPr lang="ru-RU" dirty="0" smtClean="0"/>
              <a:t>Недостаточная мотивация </a:t>
            </a:r>
            <a:r>
              <a:rPr lang="ru-RU" dirty="0" smtClean="0"/>
              <a:t>учителей</a:t>
            </a:r>
            <a:r>
              <a:rPr lang="en-US" dirty="0" smtClean="0"/>
              <a:t> (</a:t>
            </a:r>
            <a:r>
              <a:rPr lang="ru-RU" dirty="0" smtClean="0"/>
              <a:t>например, в силу перегрузки, акцента на экзамены и пр.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Многообразие подходов дезориентирует учителя</a:t>
            </a:r>
          </a:p>
          <a:p>
            <a:r>
              <a:rPr lang="ru-RU" dirty="0" smtClean="0"/>
              <a:t>Отсутствие </a:t>
            </a:r>
            <a:r>
              <a:rPr lang="ru-RU" dirty="0" smtClean="0"/>
              <a:t>комплексных заданий  </a:t>
            </a:r>
            <a:r>
              <a:rPr lang="ru-RU" dirty="0" smtClean="0"/>
              <a:t>(открытый банк)</a:t>
            </a:r>
            <a:endParaRPr lang="ru-RU" dirty="0" smtClean="0"/>
          </a:p>
          <a:p>
            <a:r>
              <a:rPr lang="ru-RU" dirty="0" smtClean="0"/>
              <a:t>Отсутствие методики и опыта </a:t>
            </a:r>
            <a:r>
              <a:rPr lang="ru-RU" dirty="0" smtClean="0"/>
              <a:t>учителей</a:t>
            </a:r>
          </a:p>
          <a:p>
            <a:r>
              <a:rPr lang="ru-RU" dirty="0" err="1" smtClean="0"/>
              <a:t>Несформированность</a:t>
            </a:r>
            <a:r>
              <a:rPr lang="ru-RU" dirty="0" smtClean="0"/>
              <a:t> минимально необходимых </a:t>
            </a:r>
            <a:r>
              <a:rPr lang="ru-RU" dirty="0" smtClean="0"/>
              <a:t>предметных навыков у </a:t>
            </a:r>
            <a:r>
              <a:rPr lang="ru-RU" dirty="0" smtClean="0"/>
              <a:t>учащихся</a:t>
            </a:r>
          </a:p>
          <a:p>
            <a:r>
              <a:rPr lang="ru-RU" dirty="0" err="1" smtClean="0"/>
              <a:t>Несформированность</a:t>
            </a:r>
            <a:r>
              <a:rPr lang="ru-RU" dirty="0" smtClean="0"/>
              <a:t> </a:t>
            </a:r>
            <a:r>
              <a:rPr lang="ru-RU" dirty="0" smtClean="0"/>
              <a:t>у учащихся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навыков (смысловое чтение, логические, регулятивные, работы с информацией и пр.)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4036"/>
            <a:ext cx="8286808" cy="3272127"/>
          </a:xfrm>
        </p:spPr>
        <p:txBody>
          <a:bodyPr/>
          <a:lstStyle/>
          <a:p>
            <a:r>
              <a:rPr lang="ru-RU" dirty="0" smtClean="0"/>
              <a:t>Что надо, с Вашей точки зрения, </a:t>
            </a:r>
            <a:r>
              <a:rPr lang="ru-RU" dirty="0" smtClean="0"/>
              <a:t>усовершенствовать в </a:t>
            </a:r>
            <a:r>
              <a:rPr lang="ru-RU" dirty="0" smtClean="0"/>
              <a:t>первую </a:t>
            </a:r>
            <a:r>
              <a:rPr lang="ru-RU" dirty="0" smtClean="0"/>
              <a:t>очередь, чтобы повысить качество образования?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785927"/>
            <a:ext cx="6858048" cy="2786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Время задавать вопросы.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43240" y="5312813"/>
            <a:ext cx="5445575" cy="123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Лариса Олеговна Рослова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roslova.math@yandex.ru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249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41746"/>
            <a:ext cx="8082014" cy="125614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Ответим на вопрос: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68582"/>
            <a:ext cx="8062763" cy="52465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Как оценивают математическую грамотность в исследовании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ru-RU" dirty="0" smtClean="0"/>
              <a:t>Что такое «математическая грамотность»</a:t>
            </a:r>
            <a:endParaRPr lang="en-US" dirty="0" smtClean="0"/>
          </a:p>
          <a:p>
            <a:r>
              <a:rPr lang="ru-RU" dirty="0" smtClean="0"/>
              <a:t>Какова структура оценки </a:t>
            </a:r>
          </a:p>
          <a:p>
            <a:r>
              <a:rPr lang="ru-RU" dirty="0" smtClean="0"/>
              <a:t>Какие задания используются</a:t>
            </a:r>
          </a:p>
          <a:p>
            <a:r>
              <a:rPr lang="ru-RU" dirty="0" smtClean="0"/>
              <a:t>Уровни математической </a:t>
            </a:r>
            <a:r>
              <a:rPr lang="ru-RU" dirty="0" smtClean="0"/>
              <a:t>грамотности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Какие проблемы связаны с формированием математической грамотности в основной школе?</a:t>
            </a:r>
          </a:p>
          <a:p>
            <a:endParaRPr lang="ru-RU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4908" y="214290"/>
            <a:ext cx="7174809" cy="1214445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Что такое «математическая грамотность»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4892" y="1643050"/>
            <a:ext cx="8213387" cy="49310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Математическая грамотность </a:t>
            </a:r>
            <a:r>
              <a:rPr lang="ru-RU" sz="2400" dirty="0" smtClean="0"/>
              <a:t>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>
              <a:buNone/>
            </a:pPr>
            <a:r>
              <a:rPr lang="ru-RU" sz="2400" dirty="0" smtClean="0"/>
              <a:t>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pPr>
              <a:buNone/>
            </a:pPr>
            <a:r>
              <a:rPr lang="ru-RU" sz="2400" dirty="0" smtClean="0"/>
              <a:t>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гражданину.»</a:t>
            </a:r>
            <a:endParaRPr lang="ru-RU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231" y="1608560"/>
            <a:ext cx="8031368" cy="497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8727" y="142852"/>
            <a:ext cx="7195127" cy="120565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Механизм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математической грамотности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3786190"/>
            <a:ext cx="228601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86314" y="4643446"/>
            <a:ext cx="332823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000496" y="3286124"/>
            <a:ext cx="28575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72066" y="3857628"/>
            <a:ext cx="1500198" cy="28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1857356" y="3929066"/>
            <a:ext cx="178595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0430" y="4143380"/>
            <a:ext cx="245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Рассуждать</a:t>
            </a:r>
            <a:endParaRPr lang="ru-RU" sz="2400" b="1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0"/>
            <a:ext cx="7358114" cy="168101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Структура оценки математической грамотности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8758" y="1791855"/>
            <a:ext cx="8605860" cy="4859201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Контекст</a:t>
            </a:r>
            <a:r>
              <a:rPr lang="ru-RU" sz="2400" b="1" dirty="0" smtClean="0"/>
              <a:t>,  </a:t>
            </a:r>
            <a:r>
              <a:rPr lang="ru-RU" sz="2400" dirty="0" smtClean="0"/>
              <a:t>в котором представлена проблема: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Личная жизнь;   Образование/профессиональная деятельность; Общественная жизнь;   Научная деятельность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Математическое содержание</a:t>
            </a:r>
            <a:r>
              <a:rPr lang="ru-RU" sz="2400" dirty="0" smtClean="0"/>
              <a:t>, которое используется в тестовых заданиях (предметное ядро функциональной грамотности):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Изменение и зависимости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  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Пространство и формы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Неопределенность и данные;   Количество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Когнитивные процессы </a:t>
            </a:r>
            <a:r>
              <a:rPr lang="ru-RU" sz="2400" i="1" dirty="0" smtClean="0"/>
              <a:t>(виды интеллектуальной деятельности)</a:t>
            </a:r>
            <a:r>
              <a:rPr lang="ru-RU" sz="2400" dirty="0" smtClean="0"/>
              <a:t>, которые описывают деятельность ученика: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Формулировать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smtClean="0"/>
              <a:t>ситуацию</a:t>
            </a:r>
            <a:r>
              <a:rPr lang="ru-RU" sz="2400" dirty="0" smtClean="0"/>
              <a:t> математически;  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Применять</a:t>
            </a:r>
            <a:r>
              <a:rPr lang="ru-RU" sz="2400" dirty="0" smtClean="0"/>
              <a:t> математические понятия, факты, процедуры;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Интерпретировать</a:t>
            </a:r>
            <a:r>
              <a:rPr lang="ru-RU" sz="2400" dirty="0" smtClean="0"/>
              <a:t>, использовать и оценивать математические </a:t>
            </a:r>
            <a:r>
              <a:rPr lang="ru-RU" sz="2400" i="1" dirty="0" smtClean="0"/>
              <a:t>результаты</a:t>
            </a:r>
            <a:r>
              <a:rPr lang="ru-RU" sz="2400" dirty="0" smtClean="0"/>
              <a:t>;  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Рассуждать </a:t>
            </a:r>
            <a:r>
              <a:rPr lang="ru-RU" sz="2400" i="1" dirty="0" smtClean="0"/>
              <a:t>	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0327" y="0"/>
            <a:ext cx="7148946" cy="1052945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Когнитивные процессы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932873"/>
            <a:ext cx="8858280" cy="5795187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Формулировать ситуации математически </a:t>
            </a:r>
            <a:r>
              <a:rPr lang="ru-RU" sz="2200" dirty="0" smtClean="0"/>
              <a:t>- способность распознавать и выявлять возможности использовать математику, а затем трансформировать проблему, представленную в контексте реального мира, в математическую </a:t>
            </a:r>
            <a:r>
              <a:rPr lang="ru-RU" sz="2200" dirty="0" smtClean="0"/>
              <a:t>структуру.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Готовые текстовые задачи и заданные способы ее решения</a:t>
            </a:r>
            <a:endParaRPr lang="ru-RU" sz="2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Применять математику </a:t>
            </a:r>
            <a:r>
              <a:rPr lang="ru-RU" sz="2200" dirty="0" smtClean="0"/>
              <a:t>- способность применять математические понятия, факты, процедуры, рассуждения и  инструменты для решения математически сформулированной проблемы и получения математических </a:t>
            </a:r>
            <a:r>
              <a:rPr lang="ru-RU" sz="2200" dirty="0" smtClean="0"/>
              <a:t>выводов.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#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В стандартных учебных ситуациях </a:t>
            </a:r>
            <a:endParaRPr lang="ru-RU" sz="2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Интерпретировать/оценивать результаты </a:t>
            </a:r>
            <a:r>
              <a:rPr lang="ru-RU" sz="2200" i="1" dirty="0" smtClean="0"/>
              <a:t>- </a:t>
            </a:r>
            <a:r>
              <a:rPr lang="ru-RU" sz="2200" dirty="0" smtClean="0"/>
              <a:t>способность размышлять над математическим решением, результатами или выводами, интерпретировать и оценивать их в контексте реальной </a:t>
            </a:r>
            <a:r>
              <a:rPr lang="ru-RU" sz="2200" dirty="0" smtClean="0"/>
              <a:t>проблемы.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#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Небольшой класс задач, поиск ошибки</a:t>
            </a:r>
            <a:endParaRPr lang="ru-RU" sz="2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Рассуждать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– способность делать логические заключения, а также рассуждать над тем, как сформулировать ситуацию математически, как применить  предметные навыки, как интерпретировать </a:t>
            </a:r>
            <a:r>
              <a:rPr lang="ru-RU" sz="2200" dirty="0" smtClean="0"/>
              <a:t>результат.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#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Только логика</a:t>
            </a:r>
            <a:endParaRPr lang="ru-RU" sz="2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200" dirty="0" smtClean="0"/>
          </a:p>
          <a:p>
            <a:endParaRPr lang="ru-RU" sz="2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9" y="120072"/>
            <a:ext cx="7358114" cy="99752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PISA-2022: Акценты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33" y="1357298"/>
            <a:ext cx="8286809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Центральный компонент </a:t>
            </a:r>
            <a:r>
              <a:rPr lang="ru-RU" sz="2400" dirty="0" smtClean="0"/>
              <a:t>математической грамотности - связь между математическими рассуждениями и решением поставленной проблемы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Для решения проблемы учащийся сначала должен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увидеть математическую природу проблемы, представленной в контексте  реального мира,  и сформулировать ее на языке математики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Акцент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при оценке - математические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рассуждения.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1753</Words>
  <Application>Microsoft Office PowerPoint</Application>
  <PresentationFormat>Экран (4:3)</PresentationFormat>
  <Paragraphs>230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Формула</vt:lpstr>
      <vt:lpstr>Что такое математическая грамотность: оценка и формирование</vt:lpstr>
      <vt:lpstr>Вопрос про число лепешек?</vt:lpstr>
      <vt:lpstr>Ответ на вопрос о лепешках</vt:lpstr>
      <vt:lpstr>Ответим на вопрос:</vt:lpstr>
      <vt:lpstr>Что такое «математическая грамотность»</vt:lpstr>
      <vt:lpstr>Механизм математической грамотности</vt:lpstr>
      <vt:lpstr>Структура оценки математической грамотности </vt:lpstr>
      <vt:lpstr>Когнитивные процессы</vt:lpstr>
      <vt:lpstr>PISA-2022: Акценты</vt:lpstr>
      <vt:lpstr>Результаты РФ.  Виды деятельности </vt:lpstr>
      <vt:lpstr> Результаты РФ.  Содержание </vt:lpstr>
      <vt:lpstr>PISA-2022: Новые темы</vt:lpstr>
      <vt:lpstr>Слайд 13</vt:lpstr>
      <vt:lpstr>Подумайте!</vt:lpstr>
      <vt:lpstr>Пример «Пицца»</vt:lpstr>
      <vt:lpstr>Пример «Парусные корабли»</vt:lpstr>
      <vt:lpstr>Пример «Парусные корабли»</vt:lpstr>
      <vt:lpstr>Пример «Парусные корабли»</vt:lpstr>
      <vt:lpstr>Слайд 19</vt:lpstr>
      <vt:lpstr>Пример «Вращающаяся дверь»</vt:lpstr>
      <vt:lpstr>Пример «Вращающаяся дверь»</vt:lpstr>
      <vt:lpstr>Пример «Вращающаяся дверь»</vt:lpstr>
      <vt:lpstr>Пример «Вращающаяся дверь»</vt:lpstr>
      <vt:lpstr>Пример «Продажа музыкальных дисков»</vt:lpstr>
      <vt:lpstr>Пример «Продажа музыкальных дисков»</vt:lpstr>
      <vt:lpstr>Пример «Продажа музыкальных дисков»</vt:lpstr>
      <vt:lpstr>Результаты РФ. Уровни МГ </vt:lpstr>
      <vt:lpstr>Уровни МГ</vt:lpstr>
      <vt:lpstr>Задания на шкале уровней МГ </vt:lpstr>
      <vt:lpstr>Слайд 30</vt:lpstr>
      <vt:lpstr>Модель задания для формирования и оценки МГ</vt:lpstr>
      <vt:lpstr>Слайд 32</vt:lpstr>
      <vt:lpstr>Слайд 33</vt:lpstr>
      <vt:lpstr>Слайд 34</vt:lpstr>
      <vt:lpstr>Проблемы формирования МГ</vt:lpstr>
      <vt:lpstr>Слайд 36</vt:lpstr>
      <vt:lpstr>Спасибо за внимание!  Время задавать вопросы.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Larisa</cp:lastModifiedBy>
  <cp:revision>38</cp:revision>
  <dcterms:created xsi:type="dcterms:W3CDTF">2022-07-11T10:42:28Z</dcterms:created>
  <dcterms:modified xsi:type="dcterms:W3CDTF">2022-07-17T17:10:53Z</dcterms:modified>
</cp:coreProperties>
</file>